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4" r:id="rId1"/>
  </p:sldMasterIdLst>
  <p:notesMasterIdLst>
    <p:notesMasterId r:id="rId62"/>
  </p:notesMasterIdLst>
  <p:sldIdLst>
    <p:sldId id="261" r:id="rId2"/>
    <p:sldId id="364" r:id="rId3"/>
    <p:sldId id="407" r:id="rId4"/>
    <p:sldId id="402" r:id="rId5"/>
    <p:sldId id="403" r:id="rId6"/>
    <p:sldId id="404" r:id="rId7"/>
    <p:sldId id="399" r:id="rId8"/>
    <p:sldId id="400" r:id="rId9"/>
    <p:sldId id="383" r:id="rId10"/>
    <p:sldId id="312" r:id="rId11"/>
    <p:sldId id="263" r:id="rId12"/>
    <p:sldId id="353" r:id="rId13"/>
    <p:sldId id="265" r:id="rId14"/>
    <p:sldId id="354" r:id="rId15"/>
    <p:sldId id="409" r:id="rId16"/>
    <p:sldId id="386" r:id="rId17"/>
    <p:sldId id="408" r:id="rId18"/>
    <p:sldId id="274" r:id="rId19"/>
    <p:sldId id="272" r:id="rId20"/>
    <p:sldId id="309" r:id="rId21"/>
    <p:sldId id="280" r:id="rId22"/>
    <p:sldId id="276" r:id="rId23"/>
    <p:sldId id="429" r:id="rId24"/>
    <p:sldId id="360" r:id="rId25"/>
    <p:sldId id="410" r:id="rId26"/>
    <p:sldId id="355" r:id="rId27"/>
    <p:sldId id="326" r:id="rId28"/>
    <p:sldId id="330" r:id="rId29"/>
    <p:sldId id="332" r:id="rId30"/>
    <p:sldId id="335" r:id="rId31"/>
    <p:sldId id="426" r:id="rId32"/>
    <p:sldId id="436" r:id="rId33"/>
    <p:sldId id="434" r:id="rId34"/>
    <p:sldId id="435" r:id="rId35"/>
    <p:sldId id="437" r:id="rId36"/>
    <p:sldId id="387" r:id="rId37"/>
    <p:sldId id="313" r:id="rId38"/>
    <p:sldId id="361" r:id="rId39"/>
    <p:sldId id="337" r:id="rId40"/>
    <p:sldId id="356" r:id="rId41"/>
    <p:sldId id="362" r:id="rId42"/>
    <p:sldId id="430" r:id="rId43"/>
    <p:sldId id="431" r:id="rId44"/>
    <p:sldId id="385" r:id="rId45"/>
    <p:sldId id="352" r:id="rId46"/>
    <p:sldId id="427" r:id="rId47"/>
    <p:sldId id="422" r:id="rId48"/>
    <p:sldId id="424" r:id="rId49"/>
    <p:sldId id="425" r:id="rId50"/>
    <p:sldId id="428" r:id="rId51"/>
    <p:sldId id="420" r:id="rId52"/>
    <p:sldId id="421" r:id="rId53"/>
    <p:sldId id="365" r:id="rId54"/>
    <p:sldId id="411" r:id="rId55"/>
    <p:sldId id="388" r:id="rId56"/>
    <p:sldId id="389" r:id="rId57"/>
    <p:sldId id="414" r:id="rId58"/>
    <p:sldId id="343" r:id="rId59"/>
    <p:sldId id="438" r:id="rId60"/>
    <p:sldId id="314" r:id="rId61"/>
  </p:sldIdLst>
  <p:sldSz cx="9144000" cy="5143500" type="screen16x9"/>
  <p:notesSz cx="6858000" cy="9144000"/>
  <p:defaultTextStyle>
    <a:defPPr>
      <a:defRPr lang="en-US"/>
    </a:defPPr>
    <a:lvl1pPr marL="0" algn="l" defTabSz="4566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654" algn="l" defTabSz="4566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307" algn="l" defTabSz="4566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960" algn="l" defTabSz="4566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613" algn="l" defTabSz="4566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266" algn="l" defTabSz="4566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919" algn="l" defTabSz="4566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572" algn="l" defTabSz="4566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225" algn="l" defTabSz="4566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 varScale="1">
        <p:scale>
          <a:sx n="53" d="100"/>
          <a:sy n="53" d="100"/>
        </p:scale>
        <p:origin x="-106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0868C-538F-874B-89FA-C81945157B3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C8C61-77FF-D143-985B-F2A626523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6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654" algn="l" defTabSz="4566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307" algn="l" defTabSz="4566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960" algn="l" defTabSz="4566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613" algn="l" defTabSz="4566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266" algn="l" defTabSz="4566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919" algn="l" defTabSz="4566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572" algn="l" defTabSz="4566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225" algn="l" defTabSz="4566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21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7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87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3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13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16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25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30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7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0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280C8-04A8-5C4E-93EF-7EC305871A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17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32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Discuss:</a:t>
            </a:r>
            <a:r>
              <a:rPr lang="en-US" baseline="0" dirty="0" smtClean="0"/>
              <a:t> </a:t>
            </a:r>
            <a:r>
              <a:rPr lang="en-US" dirty="0" smtClean="0"/>
              <a:t>Size of sediment arrows, </a:t>
            </a:r>
            <a:r>
              <a:rPr lang="en-US" dirty="0" err="1" smtClean="0"/>
              <a:t>colour</a:t>
            </a:r>
            <a:r>
              <a:rPr lang="en-US" dirty="0" smtClean="0"/>
              <a:t> of water, and number (or biodiversity) of fish.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316" y="8685856"/>
            <a:ext cx="2972115" cy="456570"/>
          </a:xfrm>
          <a:prstGeom prst="rect">
            <a:avLst/>
          </a:prstGeom>
        </p:spPr>
        <p:txBody>
          <a:bodyPr lIns="90571" tIns="45286" rIns="90571" bIns="45286"/>
          <a:lstStyle/>
          <a:p>
            <a:pPr>
              <a:defRPr/>
            </a:pPr>
            <a:fld id="{1ECAEC5C-199F-423B-9CF5-FE877652E9D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63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Compare this Australian Aboriginal cave painting to Charles Darwin’s atoll diagram. Both of these were created in the 18</a:t>
            </a:r>
            <a:r>
              <a:rPr lang="en-US" sz="3600" baseline="30000" dirty="0"/>
              <a:t>th</a:t>
            </a:r>
            <a:r>
              <a:rPr lang="en-US" sz="3600" dirty="0"/>
              <a:t> century, and both are undoubtedly referring to the same 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316" y="8685856"/>
            <a:ext cx="2972115" cy="456570"/>
          </a:xfrm>
          <a:prstGeom prst="rect">
            <a:avLst/>
          </a:prstGeom>
        </p:spPr>
        <p:txBody>
          <a:bodyPr lIns="90571" tIns="45286" rIns="90571" bIns="45286"/>
          <a:lstStyle/>
          <a:p>
            <a:pPr>
              <a:defRPr/>
            </a:pPr>
            <a:fld id="{1ECAEC5C-199F-423B-9CF5-FE877652E9D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4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316" y="8685856"/>
            <a:ext cx="2972115" cy="456570"/>
          </a:xfrm>
          <a:prstGeom prst="rect">
            <a:avLst/>
          </a:prstGeom>
        </p:spPr>
        <p:txBody>
          <a:bodyPr lIns="90571" tIns="45286" rIns="90571" bIns="45286"/>
          <a:lstStyle/>
          <a:p>
            <a:pPr>
              <a:defRPr/>
            </a:pPr>
            <a:fld id="{1ECAEC5C-199F-423B-9CF5-FE877652E9D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80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</a:t>
            </a:r>
            <a:r>
              <a:rPr lang="en-US" baseline="0" dirty="0" smtClean="0"/>
              <a:t> be teaching you how to use this resource later today…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316" y="8685856"/>
            <a:ext cx="2972115" cy="456570"/>
          </a:xfrm>
          <a:prstGeom prst="rect">
            <a:avLst/>
          </a:prstGeom>
        </p:spPr>
        <p:txBody>
          <a:bodyPr lIns="90571" tIns="45286" rIns="90571" bIns="45286"/>
          <a:lstStyle/>
          <a:p>
            <a:pPr>
              <a:defRPr/>
            </a:pPr>
            <a:fld id="{1ECAEC5C-199F-423B-9CF5-FE877652E9D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42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teamed up with the WWF pandas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figured out what our brand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combined our different strengths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even went to great lengths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our partnership somewhat formal</a:t>
            </a:r>
          </a:p>
          <a:p>
            <a:pPr marL="0" marR="0" indent="0" algn="l" defTabSz="4571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 ourselves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Healthy Rivers for All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29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06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14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2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280C8-04A8-5C4E-93EF-7EC305871A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17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38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1F9CB-B123-A040-B021-FE6DFE6D2E1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98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week we started teaching a report card class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 we can share our knowledge en masse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post the lectures on our YouTube channel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talk with our student using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Bluejeans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students will summarize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classtime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conversations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post a blog that we share with many nations.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4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5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2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280C8-04A8-5C4E-93EF-7EC305871A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7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280C8-04A8-5C4E-93EF-7EC305871A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22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280C8-04A8-5C4E-93EF-7EC305871A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2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2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8C61-77FF-D143-985B-F2A6265231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2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850" y="897737"/>
            <a:ext cx="7772400" cy="1102519"/>
          </a:xfrm>
        </p:spPr>
        <p:txBody>
          <a:bodyPr>
            <a:normAutofit/>
          </a:bodyPr>
          <a:lstStyle>
            <a:lvl1pPr>
              <a:defRPr sz="27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09850" y="2514598"/>
            <a:ext cx="3962400" cy="571502"/>
          </a:xfrm>
        </p:spPr>
        <p:txBody>
          <a:bodyPr>
            <a:normAutofit/>
          </a:bodyPr>
          <a:lstStyle>
            <a:lvl1pPr marL="0" indent="0" algn="ctr">
              <a:buFont typeface="Arial" pitchFamily="34" charset="0"/>
              <a:buNone/>
              <a:defRPr sz="2400" b="1">
                <a:solidFill>
                  <a:srgbClr val="414042"/>
                </a:solidFill>
              </a:defRPr>
            </a:lvl1pPr>
            <a:lvl2pPr marL="342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Bill Dennison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3219450" y="3515080"/>
            <a:ext cx="2743200" cy="1171221"/>
          </a:xfr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414042"/>
                </a:solidFill>
              </a:defRPr>
            </a:lvl1pPr>
            <a:lvl2pPr marL="342489" indent="0">
              <a:buNone/>
              <a:defRPr sz="1500" b="1">
                <a:solidFill>
                  <a:srgbClr val="414042"/>
                </a:solidFill>
              </a:defRPr>
            </a:lvl2pPr>
            <a:lvl3pPr marL="684980" indent="0">
              <a:buNone/>
              <a:defRPr sz="1500" b="1">
                <a:solidFill>
                  <a:srgbClr val="414042"/>
                </a:solidFill>
              </a:defRPr>
            </a:lvl3pPr>
            <a:lvl4pPr marL="1027470" indent="0">
              <a:buNone/>
              <a:defRPr sz="1500" b="1">
                <a:solidFill>
                  <a:srgbClr val="414042"/>
                </a:solidFill>
              </a:defRPr>
            </a:lvl4pPr>
            <a:lvl5pPr marL="1369960" indent="0">
              <a:buNone/>
              <a:defRPr sz="1500" b="1"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</a:p>
          <a:p>
            <a:pPr lvl="0"/>
            <a:r>
              <a:rPr lang="en-US" dirty="0" smtClean="0"/>
              <a:t>Location</a:t>
            </a:r>
          </a:p>
        </p:txBody>
      </p:sp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5A24-F488-4BDB-9358-2DDF83F7BAC3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52C8-6C5B-472E-98A6-A859E786168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5A24-F488-4BDB-9358-2DDF83F7BAC3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52C8-6C5B-472E-98A6-A859E786168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8627663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100">
                <a:solidFill>
                  <a:srgbClr val="414042"/>
                </a:solidFill>
                <a:latin typeface="+mj-lt"/>
              </a:defRPr>
            </a:lvl1pPr>
            <a:lvl2pPr>
              <a:defRPr sz="1800">
                <a:solidFill>
                  <a:srgbClr val="414042"/>
                </a:solidFill>
                <a:latin typeface="+mj-lt"/>
              </a:defRPr>
            </a:lvl2pPr>
            <a:lvl3pPr>
              <a:defRPr sz="1500">
                <a:solidFill>
                  <a:srgbClr val="414042"/>
                </a:solidFill>
                <a:latin typeface="+mj-lt"/>
              </a:defRPr>
            </a:lvl3pPr>
            <a:lvl4pPr>
              <a:defRPr sz="1400">
                <a:solidFill>
                  <a:srgbClr val="414042"/>
                </a:solidFill>
                <a:latin typeface="+mj-lt"/>
              </a:defRPr>
            </a:lvl4pPr>
            <a:lvl5pPr>
              <a:defRPr sz="1400">
                <a:solidFill>
                  <a:srgbClr val="41404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152401"/>
            <a:ext cx="8229600" cy="847455"/>
          </a:xfrm>
        </p:spPr>
        <p:txBody>
          <a:bodyPr lIns="365322" tIns="273994">
            <a:noAutofit/>
          </a:bodyPr>
          <a:lstStyle>
            <a:lvl1pPr algn="ctr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4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49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747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6996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245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494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743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3991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5A24-F488-4BDB-9358-2DDF83F7BAC3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52C8-6C5B-472E-98A6-A859E786168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100">
                <a:solidFill>
                  <a:srgbClr val="414042"/>
                </a:solidFill>
              </a:defRPr>
            </a:lvl1pPr>
            <a:lvl2pPr>
              <a:defRPr sz="1800">
                <a:solidFill>
                  <a:srgbClr val="414042"/>
                </a:solidFill>
              </a:defRPr>
            </a:lvl2pPr>
            <a:lvl3pPr>
              <a:defRPr sz="1500">
                <a:solidFill>
                  <a:srgbClr val="414042"/>
                </a:solidFill>
              </a:defRPr>
            </a:lvl3pPr>
            <a:lvl4pPr>
              <a:defRPr sz="1400">
                <a:solidFill>
                  <a:srgbClr val="414042"/>
                </a:solidFill>
              </a:defRPr>
            </a:lvl4pPr>
            <a:lvl5pPr>
              <a:defRPr sz="1400">
                <a:solidFill>
                  <a:srgbClr val="414042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100">
                <a:solidFill>
                  <a:srgbClr val="414042"/>
                </a:solidFill>
              </a:defRPr>
            </a:lvl1pPr>
            <a:lvl2pPr>
              <a:defRPr sz="1800">
                <a:solidFill>
                  <a:srgbClr val="414042"/>
                </a:solidFill>
              </a:defRPr>
            </a:lvl2pPr>
            <a:lvl3pPr>
              <a:defRPr sz="1500">
                <a:solidFill>
                  <a:srgbClr val="414042"/>
                </a:solidFill>
              </a:defRPr>
            </a:lvl3pPr>
            <a:lvl4pPr>
              <a:defRPr sz="1400">
                <a:solidFill>
                  <a:srgbClr val="414042"/>
                </a:solidFill>
              </a:defRPr>
            </a:lvl4pPr>
            <a:lvl5pPr>
              <a:defRPr sz="1400">
                <a:solidFill>
                  <a:srgbClr val="414042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5A24-F488-4BDB-9358-2DDF83F7BAC3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52C8-6C5B-472E-98A6-A859E786168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489" indent="0">
              <a:buNone/>
              <a:defRPr sz="1500" b="1"/>
            </a:lvl2pPr>
            <a:lvl3pPr marL="684980" indent="0">
              <a:buNone/>
              <a:defRPr sz="1400" b="1"/>
            </a:lvl3pPr>
            <a:lvl4pPr marL="1027470" indent="0">
              <a:buNone/>
              <a:defRPr sz="1200" b="1"/>
            </a:lvl4pPr>
            <a:lvl5pPr marL="1369960" indent="0">
              <a:buNone/>
              <a:defRPr sz="1200" b="1"/>
            </a:lvl5pPr>
            <a:lvl6pPr marL="1712450" indent="0">
              <a:buNone/>
              <a:defRPr sz="1200" b="1"/>
            </a:lvl6pPr>
            <a:lvl7pPr marL="2054940" indent="0">
              <a:buNone/>
              <a:defRPr sz="1200" b="1"/>
            </a:lvl7pPr>
            <a:lvl8pPr marL="2397430" indent="0">
              <a:buNone/>
              <a:defRPr sz="1200" b="1"/>
            </a:lvl8pPr>
            <a:lvl9pPr marL="2739919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489" indent="0">
              <a:buNone/>
              <a:defRPr sz="1500" b="1"/>
            </a:lvl2pPr>
            <a:lvl3pPr marL="684980" indent="0">
              <a:buNone/>
              <a:defRPr sz="1400" b="1"/>
            </a:lvl3pPr>
            <a:lvl4pPr marL="1027470" indent="0">
              <a:buNone/>
              <a:defRPr sz="1200" b="1"/>
            </a:lvl4pPr>
            <a:lvl5pPr marL="1369960" indent="0">
              <a:buNone/>
              <a:defRPr sz="1200" b="1"/>
            </a:lvl5pPr>
            <a:lvl6pPr marL="1712450" indent="0">
              <a:buNone/>
              <a:defRPr sz="1200" b="1"/>
            </a:lvl6pPr>
            <a:lvl7pPr marL="2054940" indent="0">
              <a:buNone/>
              <a:defRPr sz="1200" b="1"/>
            </a:lvl7pPr>
            <a:lvl8pPr marL="2397430" indent="0">
              <a:buNone/>
              <a:defRPr sz="1200" b="1"/>
            </a:lvl8pPr>
            <a:lvl9pPr marL="2739919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5A24-F488-4BDB-9358-2DDF83F7BAC3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52C8-6C5B-472E-98A6-A859E786168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5A24-F488-4BDB-9358-2DDF83F7BAC3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52C8-6C5B-472E-98A6-A859E786168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5A24-F488-4BDB-9358-2DDF83F7BAC3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52C8-6C5B-472E-98A6-A859E786168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9"/>
            <a:ext cx="3008313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489" indent="0">
              <a:buNone/>
              <a:defRPr sz="900"/>
            </a:lvl2pPr>
            <a:lvl3pPr marL="684980" indent="0">
              <a:buNone/>
              <a:defRPr sz="800"/>
            </a:lvl3pPr>
            <a:lvl4pPr marL="1027470" indent="0">
              <a:buNone/>
              <a:defRPr sz="700"/>
            </a:lvl4pPr>
            <a:lvl5pPr marL="1369960" indent="0">
              <a:buNone/>
              <a:defRPr sz="700"/>
            </a:lvl5pPr>
            <a:lvl6pPr marL="1712450" indent="0">
              <a:buNone/>
              <a:defRPr sz="700"/>
            </a:lvl6pPr>
            <a:lvl7pPr marL="2054940" indent="0">
              <a:buNone/>
              <a:defRPr sz="700"/>
            </a:lvl7pPr>
            <a:lvl8pPr marL="2397430" indent="0">
              <a:buNone/>
              <a:defRPr sz="700"/>
            </a:lvl8pPr>
            <a:lvl9pPr marL="2739919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5A24-F488-4BDB-9358-2DDF83F7BAC3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52C8-6C5B-472E-98A6-A859E786168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489" indent="0">
              <a:buNone/>
              <a:defRPr sz="2100"/>
            </a:lvl2pPr>
            <a:lvl3pPr marL="684980" indent="0">
              <a:buNone/>
              <a:defRPr sz="1800"/>
            </a:lvl3pPr>
            <a:lvl4pPr marL="1027470" indent="0">
              <a:buNone/>
              <a:defRPr sz="1500"/>
            </a:lvl4pPr>
            <a:lvl5pPr marL="1369960" indent="0">
              <a:buNone/>
              <a:defRPr sz="1500"/>
            </a:lvl5pPr>
            <a:lvl6pPr marL="1712450" indent="0">
              <a:buNone/>
              <a:defRPr sz="1500"/>
            </a:lvl6pPr>
            <a:lvl7pPr marL="2054940" indent="0">
              <a:buNone/>
              <a:defRPr sz="1500"/>
            </a:lvl7pPr>
            <a:lvl8pPr marL="2397430" indent="0">
              <a:buNone/>
              <a:defRPr sz="1500"/>
            </a:lvl8pPr>
            <a:lvl9pPr marL="2739919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489" indent="0">
              <a:buNone/>
              <a:defRPr sz="900"/>
            </a:lvl2pPr>
            <a:lvl3pPr marL="684980" indent="0">
              <a:buNone/>
              <a:defRPr sz="800"/>
            </a:lvl3pPr>
            <a:lvl4pPr marL="1027470" indent="0">
              <a:buNone/>
              <a:defRPr sz="700"/>
            </a:lvl4pPr>
            <a:lvl5pPr marL="1369960" indent="0">
              <a:buNone/>
              <a:defRPr sz="700"/>
            </a:lvl5pPr>
            <a:lvl6pPr marL="1712450" indent="0">
              <a:buNone/>
              <a:defRPr sz="700"/>
            </a:lvl6pPr>
            <a:lvl7pPr marL="2054940" indent="0">
              <a:buNone/>
              <a:defRPr sz="700"/>
            </a:lvl7pPr>
            <a:lvl8pPr marL="2397430" indent="0">
              <a:buNone/>
              <a:defRPr sz="700"/>
            </a:lvl8pPr>
            <a:lvl9pPr marL="2739919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5A24-F488-4BDB-9358-2DDF83F7BAC3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52C8-6C5B-472E-98A6-A859E786168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2308"/>
            <a:ext cx="8229600" cy="838383"/>
          </a:xfrm>
          <a:prstGeom prst="rect">
            <a:avLst/>
          </a:prstGeom>
        </p:spPr>
        <p:txBody>
          <a:bodyPr vert="horz" lIns="91332" tIns="45666" rIns="91332" bIns="45666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332" tIns="45666" rIns="91332" bIns="45666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6"/>
            <a:ext cx="2133600" cy="273844"/>
          </a:xfrm>
          <a:prstGeom prst="rect">
            <a:avLst/>
          </a:prstGeom>
        </p:spPr>
        <p:txBody>
          <a:bodyPr vert="horz" lIns="91332" tIns="45666" rIns="91332" bIns="4566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E5A24-F488-4BDB-9358-2DDF83F7BAC3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767266"/>
            <a:ext cx="2895600" cy="273844"/>
          </a:xfrm>
          <a:prstGeom prst="rect">
            <a:avLst/>
          </a:prstGeom>
        </p:spPr>
        <p:txBody>
          <a:bodyPr vert="horz" lIns="91332" tIns="45666" rIns="91332" bIns="4566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6"/>
            <a:ext cx="2133600" cy="273844"/>
          </a:xfrm>
          <a:prstGeom prst="rect">
            <a:avLst/>
          </a:prstGeom>
        </p:spPr>
        <p:txBody>
          <a:bodyPr vert="horz" lIns="91332" tIns="45666" rIns="91332" bIns="4566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852C8-6C5B-472E-98A6-A859E786168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08" y="4685654"/>
            <a:ext cx="1030986" cy="345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3514"/>
            <a:ext cx="9144000" cy="859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32" y="4563535"/>
            <a:ext cx="1639266" cy="633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0402" y="4728743"/>
            <a:ext cx="598932" cy="47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txStyles>
    <p:titleStyle>
      <a:lvl1pPr algn="ctr" defTabSz="684980" rtl="0" eaLnBrk="1" latinLnBrk="0" hangingPunct="1">
        <a:spcBef>
          <a:spcPct val="0"/>
        </a:spcBef>
        <a:buNone/>
        <a:defRPr sz="3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56868" indent="-256868" algn="l" defTabSz="6849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414042"/>
          </a:solidFill>
          <a:latin typeface="+mn-lt"/>
          <a:ea typeface="+mn-ea"/>
          <a:cs typeface="+mn-cs"/>
        </a:defRPr>
      </a:lvl1pPr>
      <a:lvl2pPr marL="556547" indent="-214055" algn="l" defTabSz="68498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rgbClr val="414042"/>
          </a:solidFill>
          <a:latin typeface="+mn-lt"/>
          <a:ea typeface="+mn-ea"/>
          <a:cs typeface="+mn-cs"/>
        </a:defRPr>
      </a:lvl2pPr>
      <a:lvl3pPr marL="856224" indent="-171246" algn="l" defTabSz="68498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414042"/>
          </a:solidFill>
          <a:latin typeface="+mn-lt"/>
          <a:ea typeface="+mn-ea"/>
          <a:cs typeface="+mn-cs"/>
        </a:defRPr>
      </a:lvl3pPr>
      <a:lvl4pPr marL="1198716" indent="-171246" algn="l" defTabSz="68498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rgbClr val="414042"/>
          </a:solidFill>
          <a:latin typeface="+mn-lt"/>
          <a:ea typeface="+mn-ea"/>
          <a:cs typeface="+mn-cs"/>
        </a:defRPr>
      </a:lvl4pPr>
      <a:lvl5pPr marL="1541204" indent="-171246" algn="l" defTabSz="68498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rgbClr val="414042"/>
          </a:solidFill>
          <a:latin typeface="+mn-lt"/>
          <a:ea typeface="+mn-ea"/>
          <a:cs typeface="+mn-cs"/>
        </a:defRPr>
      </a:lvl5pPr>
      <a:lvl6pPr marL="1883694" indent="-171246" algn="l" defTabSz="68498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183" indent="-171246" algn="l" defTabSz="68498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8673" indent="-171246" algn="l" defTabSz="68498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164" indent="-171246" algn="l" defTabSz="68498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98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489" algn="l" defTabSz="68498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980" algn="l" defTabSz="68498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470" algn="l" defTabSz="68498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960" algn="l" defTabSz="68498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450" algn="l" defTabSz="68498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4940" algn="l" defTabSz="68498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430" algn="l" defTabSz="68498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9919" algn="l" defTabSz="68498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hyperlink" Target="http://images.amazon.com/images/P/0742523519.01.LZZZZZZZ.jpg" TargetMode="External"/><Relationship Id="rId5" Type="http://schemas.openxmlformats.org/officeDocument/2006/relationships/image" Target="../media/image41.jpeg"/><Relationship Id="rId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51.png"/><Relationship Id="rId7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4" Type="http://schemas.openxmlformats.org/officeDocument/2006/relationships/image" Target="../media/image84.jpeg"/><Relationship Id="rId5" Type="http://schemas.openxmlformats.org/officeDocument/2006/relationships/image" Target="../media/image85.jpeg"/><Relationship Id="rId6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jpe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2.jpeg"/><Relationship Id="rId12" Type="http://schemas.openxmlformats.org/officeDocument/2006/relationships/image" Target="../media/image113.jpeg"/><Relationship Id="rId13" Type="http://schemas.openxmlformats.org/officeDocument/2006/relationships/image" Target="../media/image114.jpeg"/><Relationship Id="rId14" Type="http://schemas.openxmlformats.org/officeDocument/2006/relationships/image" Target="../media/image115.jpeg"/><Relationship Id="rId15" Type="http://schemas.openxmlformats.org/officeDocument/2006/relationships/image" Target="../media/image116.jpe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7.png"/><Relationship Id="rId4" Type="http://schemas.openxmlformats.org/officeDocument/2006/relationships/image" Target="../media/image105.jpeg"/><Relationship Id="rId5" Type="http://schemas.openxmlformats.org/officeDocument/2006/relationships/image" Target="../media/image106.jpeg"/><Relationship Id="rId6" Type="http://schemas.openxmlformats.org/officeDocument/2006/relationships/image" Target="../media/image107.jpeg"/><Relationship Id="rId7" Type="http://schemas.openxmlformats.org/officeDocument/2006/relationships/image" Target="../media/image108.jpeg"/><Relationship Id="rId8" Type="http://schemas.openxmlformats.org/officeDocument/2006/relationships/image" Target="../media/image109.jpeg"/><Relationship Id="rId9" Type="http://schemas.openxmlformats.org/officeDocument/2006/relationships/image" Target="../media/image110.jpeg"/><Relationship Id="rId10" Type="http://schemas.openxmlformats.org/officeDocument/2006/relationships/image" Target="../media/image11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4" Type="http://schemas.openxmlformats.org/officeDocument/2006/relationships/image" Target="../media/image132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3297" y="558636"/>
            <a:ext cx="8089677" cy="857250"/>
          </a:xfrm>
        </p:spPr>
        <p:txBody>
          <a:bodyPr/>
          <a:lstStyle/>
          <a:p>
            <a:r>
              <a:rPr lang="en-US" sz="4000" dirty="0"/>
              <a:t>Using report cards to enhance environmental intelligence </a:t>
            </a:r>
            <a:br>
              <a:rPr lang="en-US" sz="4000" dirty="0"/>
            </a:br>
            <a:endParaRPr lang="en-US" sz="2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1713312"/>
            <a:ext cx="6400800" cy="1104900"/>
          </a:xfrm>
          <a:prstGeom prst="rect">
            <a:avLst/>
          </a:prstGeom>
        </p:spPr>
        <p:txBody>
          <a:bodyPr vert="horz" lIns="91332" tIns="45666" rIns="91332" bIns="45666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rgbClr val="414042"/>
                </a:solidFill>
                <a:latin typeface="+mj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414042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rgbClr val="414042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" kern="1200">
                <a:solidFill>
                  <a:srgbClr val="414042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50" kern="1200">
                <a:solidFill>
                  <a:srgbClr val="414042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Bill Dennison</a:t>
            </a:r>
          </a:p>
          <a:p>
            <a:pPr marL="0" indent="0" algn="ctr">
              <a:buNone/>
            </a:pPr>
            <a:r>
              <a:rPr lang="en-US" dirty="0" smtClean="0"/>
              <a:t>University of Maryland Center for Environmental Science 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pic>
        <p:nvPicPr>
          <p:cNvPr id="2" name="Picture 1" descr="wm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5" y="2506311"/>
            <a:ext cx="2318450" cy="1033801"/>
          </a:xfrm>
          <a:prstGeom prst="rect">
            <a:avLst/>
          </a:prstGeom>
        </p:spPr>
      </p:pic>
      <p:pic>
        <p:nvPicPr>
          <p:cNvPr id="4" name="Picture 3" descr="ua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457" y="2549512"/>
            <a:ext cx="5689600" cy="660400"/>
          </a:xfrm>
          <a:prstGeom prst="rect">
            <a:avLst/>
          </a:prstGeom>
        </p:spPr>
      </p:pic>
      <p:pic>
        <p:nvPicPr>
          <p:cNvPr id="6" name="Picture 5" descr="u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97" y="3540112"/>
            <a:ext cx="4025900" cy="1028700"/>
          </a:xfrm>
          <a:prstGeom prst="rect">
            <a:avLst/>
          </a:prstGeom>
        </p:spPr>
      </p:pic>
      <p:pic>
        <p:nvPicPr>
          <p:cNvPr id="7" name="Picture 6" descr="fl ma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604" y="3740540"/>
            <a:ext cx="4419600" cy="60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1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8" y="1039545"/>
            <a:ext cx="4323031" cy="3669305"/>
          </a:xfrm>
        </p:spPr>
        <p:txBody>
          <a:bodyPr>
            <a:noAutofit/>
          </a:bodyPr>
          <a:lstStyle/>
          <a:p>
            <a:pPr marL="686566" indent="-686566">
              <a:buNone/>
            </a:pPr>
            <a:r>
              <a:rPr lang="en-US" sz="2200" b="1" dirty="0"/>
              <a:t>1998</a:t>
            </a:r>
            <a:r>
              <a:rPr lang="en-US" sz="2200" dirty="0"/>
              <a:t> In the beginning: Moreton Bay</a:t>
            </a:r>
          </a:p>
          <a:p>
            <a:pPr marL="686566" indent="-686566">
              <a:buNone/>
            </a:pPr>
            <a:r>
              <a:rPr lang="en-US" sz="2200" b="1" dirty="0"/>
              <a:t>2006</a:t>
            </a:r>
            <a:r>
              <a:rPr lang="en-US" sz="2200" dirty="0"/>
              <a:t> Telling the story: Chesapeake Bay</a:t>
            </a:r>
          </a:p>
          <a:p>
            <a:pPr marL="686566" indent="-686566">
              <a:buNone/>
            </a:pPr>
            <a:r>
              <a:rPr lang="en-US" sz="2200" b="1" dirty="0"/>
              <a:t>2015</a:t>
            </a:r>
            <a:r>
              <a:rPr lang="en-US" sz="2200" dirty="0"/>
              <a:t> Expanding the size and scope: Mississippi River</a:t>
            </a:r>
          </a:p>
          <a:p>
            <a:pPr marL="686566" indent="-686566">
              <a:buNone/>
            </a:pPr>
            <a:r>
              <a:rPr lang="en-US" sz="2200" b="1" dirty="0"/>
              <a:t>2016</a:t>
            </a:r>
            <a:r>
              <a:rPr lang="en-US" sz="2200" dirty="0"/>
              <a:t> Capacity building: Orinoco River, </a:t>
            </a:r>
            <a:r>
              <a:rPr lang="en-US" sz="2200" dirty="0" err="1"/>
              <a:t>Tuul</a:t>
            </a:r>
            <a:r>
              <a:rPr lang="en-US" sz="2200" dirty="0"/>
              <a:t> River</a:t>
            </a:r>
          </a:p>
          <a:p>
            <a:pPr marL="686566" indent="-686566">
              <a:buNone/>
            </a:pPr>
            <a:r>
              <a:rPr lang="en-US" sz="2200" b="1" dirty="0"/>
              <a:t>Future </a:t>
            </a:r>
            <a:r>
              <a:rPr lang="en-US" sz="2200" dirty="0" smtClean="0"/>
              <a:t>Integrating socio-economic with ecological aspects</a:t>
            </a: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8436" y="0"/>
            <a:ext cx="8229600" cy="857250"/>
          </a:xfrm>
        </p:spPr>
        <p:txBody>
          <a:bodyPr/>
          <a:lstStyle/>
          <a:p>
            <a:r>
              <a:rPr lang="en-US" sz="4000" dirty="0"/>
              <a:t>The report card journey</a:t>
            </a:r>
          </a:p>
        </p:txBody>
      </p:sp>
      <p:pic>
        <p:nvPicPr>
          <p:cNvPr id="4" name="Picture 3" descr="first report car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551" y="1068472"/>
            <a:ext cx="1371600" cy="14527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orinoco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446" y="2880033"/>
            <a:ext cx="1371600" cy="1805267"/>
          </a:xfrm>
          <a:prstGeom prst="rect">
            <a:avLst/>
          </a:prstGeom>
        </p:spPr>
      </p:pic>
      <p:pic>
        <p:nvPicPr>
          <p:cNvPr id="8" name="Picture 7" descr="ian_report_card_164Chesapeake_Page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813" y="1072045"/>
            <a:ext cx="1273568" cy="1630440"/>
          </a:xfrm>
          <a:prstGeom prst="rect">
            <a:avLst/>
          </a:prstGeom>
          <a:ln>
            <a:solidFill>
              <a:srgbClr val="4F81BD"/>
            </a:solidFill>
          </a:ln>
          <a:effectLst/>
        </p:spPr>
      </p:pic>
      <p:pic>
        <p:nvPicPr>
          <p:cNvPr id="9" name="Picture 8" descr="AWI report card for web reduced_Page_1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454" y="2775343"/>
            <a:ext cx="1503995" cy="189050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67033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339" y="-56430"/>
            <a:ext cx="8818075" cy="857250"/>
          </a:xfrm>
        </p:spPr>
        <p:txBody>
          <a:bodyPr/>
          <a:lstStyle/>
          <a:p>
            <a:r>
              <a:rPr lang="en-US" sz="3600" dirty="0"/>
              <a:t>Moreton Bay </a:t>
            </a:r>
            <a:r>
              <a:rPr lang="mr-IN" sz="3600" dirty="0"/>
              <a:t>–</a:t>
            </a:r>
            <a:r>
              <a:rPr lang="en-US" sz="3600" dirty="0"/>
              <a:t> initially qualitative</a:t>
            </a:r>
          </a:p>
        </p:txBody>
      </p:sp>
      <p:pic>
        <p:nvPicPr>
          <p:cNvPr id="4" name="Picture 3" descr="first report ca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62" y="1012599"/>
            <a:ext cx="2975932" cy="3525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013350" y="3214549"/>
            <a:ext cx="4923523" cy="1323330"/>
          </a:xfrm>
          <a:prstGeom prst="rect">
            <a:avLst/>
          </a:prstGeom>
          <a:noFill/>
        </p:spPr>
        <p:txBody>
          <a:bodyPr wrap="square" lIns="91332" tIns="45666" rIns="91332" bIns="45666" rtlCol="0">
            <a:spAutoFit/>
          </a:bodyPr>
          <a:lstStyle/>
          <a:p>
            <a:r>
              <a:rPr lang="en-US" sz="2000" i="1" dirty="0">
                <a:solidFill>
                  <a:srgbClr val="414042"/>
                </a:solidFill>
              </a:rPr>
              <a:t>“There is something fascinating about science. One gets such wholesale returns of conjecture out of such a trifling investment of fact.” </a:t>
            </a:r>
            <a:r>
              <a:rPr lang="en-US" sz="2000" dirty="0">
                <a:solidFill>
                  <a:srgbClr val="414042"/>
                </a:solidFill>
              </a:rPr>
              <a:t>Mark Twain</a:t>
            </a:r>
          </a:p>
        </p:txBody>
      </p:sp>
      <p:pic>
        <p:nvPicPr>
          <p:cNvPr id="5" name="Picture 4" descr="FullSizeRender-22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"/>
          <a:stretch/>
        </p:blipFill>
        <p:spPr>
          <a:xfrm>
            <a:off x="4013348" y="1367876"/>
            <a:ext cx="4725908" cy="17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3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6809"/>
            <a:ext cx="8229600" cy="857250"/>
          </a:xfrm>
        </p:spPr>
        <p:txBody>
          <a:bodyPr/>
          <a:lstStyle/>
          <a:p>
            <a:r>
              <a:rPr lang="en-US" dirty="0" smtClean="0"/>
              <a:t>Generated significant local media attention</a:t>
            </a:r>
            <a:endParaRPr lang="en-US" dirty="0"/>
          </a:p>
        </p:txBody>
      </p:sp>
      <p:pic>
        <p:nvPicPr>
          <p:cNvPr id="4" name="Picture 3" descr="launch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43" y="992759"/>
            <a:ext cx="7782879" cy="3400161"/>
          </a:xfrm>
          <a:prstGeom prst="rect">
            <a:avLst/>
          </a:prstGeom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9983" y="3670607"/>
            <a:ext cx="5076825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94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3720" y="0"/>
            <a:ext cx="7856562" cy="857250"/>
          </a:xfrm>
        </p:spPr>
        <p:txBody>
          <a:bodyPr>
            <a:noAutofit/>
          </a:bodyPr>
          <a:lstStyle/>
          <a:p>
            <a:pPr algn="l"/>
            <a:r>
              <a:rPr lang="en-US" dirty="0" smtClean="0"/>
              <a:t>Developed a rigorous report card framework</a:t>
            </a:r>
            <a:endParaRPr lang="en-US" dirty="0"/>
          </a:p>
        </p:txBody>
      </p:sp>
      <p:pic>
        <p:nvPicPr>
          <p:cNvPr id="4" name="Picture 3" descr="FullSizeRender-37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624" y="980636"/>
            <a:ext cx="6996754" cy="35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8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39698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eport card expanded geographically</a:t>
            </a:r>
            <a:endParaRPr lang="en-US" dirty="0"/>
          </a:p>
        </p:txBody>
      </p:sp>
      <p:pic>
        <p:nvPicPr>
          <p:cNvPr id="4" name="Picture 3" descr="report card 21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4895" y="957037"/>
            <a:ext cx="4954210" cy="37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3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51451"/>
            <a:ext cx="8229600" cy="847455"/>
          </a:xfrm>
        </p:spPr>
        <p:txBody>
          <a:bodyPr/>
          <a:lstStyle/>
          <a:p>
            <a:r>
              <a:rPr lang="en-US" dirty="0" err="1" smtClean="0"/>
              <a:t>Moreton</a:t>
            </a:r>
            <a:r>
              <a:rPr lang="en-US" dirty="0" smtClean="0"/>
              <a:t> Bay Council Mayor Allan Sutherland</a:t>
            </a:r>
            <a:endParaRPr lang="en-US" dirty="0"/>
          </a:p>
        </p:txBody>
      </p:sp>
      <p:pic>
        <p:nvPicPr>
          <p:cNvPr id="4" name="Picture 3" descr="allan suth pho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913" y="796003"/>
            <a:ext cx="6928381" cy="39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6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ustralia report cards map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7728" y="864008"/>
            <a:ext cx="4917480" cy="36538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0245" y="100234"/>
            <a:ext cx="8539761" cy="646240"/>
          </a:xfrm>
          <a:prstGeom prst="rect">
            <a:avLst/>
          </a:prstGeom>
          <a:noFill/>
        </p:spPr>
        <p:txBody>
          <a:bodyPr wrap="none" lIns="91350" tIns="45675" rIns="91350" bIns="45675" rtlCol="0">
            <a:spAutoFit/>
          </a:bodyPr>
          <a:lstStyle/>
          <a:p>
            <a:r>
              <a:rPr lang="en-US" sz="3600" dirty="0"/>
              <a:t>Report cards expanded throughout Australia</a:t>
            </a:r>
          </a:p>
        </p:txBody>
      </p:sp>
    </p:spTree>
    <p:extLst>
      <p:ext uri="{BB962C8B-B14F-4D97-AF65-F5344CB8AC3E}">
        <p14:creationId xmlns:p14="http://schemas.microsoft.com/office/powerpoint/2010/main" val="312189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219534"/>
            <a:ext cx="8229600" cy="847455"/>
          </a:xfrm>
        </p:spPr>
        <p:txBody>
          <a:bodyPr/>
          <a:lstStyle/>
          <a:p>
            <a:r>
              <a:rPr lang="en-US" dirty="0" smtClean="0"/>
              <a:t>Brisbane Lord Mayor Jim </a:t>
            </a:r>
            <a:r>
              <a:rPr lang="en-US" dirty="0" err="1" smtClean="0"/>
              <a:t>Soorley</a:t>
            </a:r>
            <a:endParaRPr lang="en-US" dirty="0"/>
          </a:p>
        </p:txBody>
      </p:sp>
      <p:pic>
        <p:nvPicPr>
          <p:cNvPr id="4" name="Picture 3" descr="soorley pho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44" y="627926"/>
            <a:ext cx="7123078" cy="403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3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616" y="-69790"/>
            <a:ext cx="7577553" cy="857250"/>
          </a:xfrm>
        </p:spPr>
        <p:txBody>
          <a:bodyPr>
            <a:noAutofit/>
          </a:bodyPr>
          <a:lstStyle/>
          <a:p>
            <a:r>
              <a:rPr lang="en-US" dirty="0" smtClean="0"/>
              <a:t>Chesapeake Bay: Data rich but synthesis poor</a:t>
            </a:r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4167952" y="2161382"/>
            <a:ext cx="808111" cy="820738"/>
          </a:xfrm>
          <a:prstGeom prst="chevron">
            <a:avLst/>
          </a:prstGeom>
          <a:solidFill>
            <a:srgbClr val="A2D1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2" tIns="45666" rIns="91332" bIns="45666" rtlCol="0" anchor="ctr"/>
          <a:lstStyle/>
          <a:p>
            <a:pPr algn="ctr"/>
            <a:endParaRPr lang="en-US">
              <a:solidFill>
                <a:srgbClr val="66CAC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537" y="1219201"/>
            <a:ext cx="2569354" cy="3273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959" y="1219201"/>
            <a:ext cx="2597936" cy="304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6500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3" name="Rectangle 3"/>
          <p:cNvSpPr>
            <a:spLocks noGrp="1" noChangeArrowheads="1"/>
          </p:cNvSpPr>
          <p:nvPr>
            <p:ph idx="1"/>
          </p:nvPr>
        </p:nvSpPr>
        <p:spPr>
          <a:xfrm>
            <a:off x="2" y="742934"/>
            <a:ext cx="5721540" cy="3086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90000"/>
              </a:lnSpc>
              <a:spcAft>
                <a:spcPct val="35000"/>
              </a:spcAft>
              <a:buFontTx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wis721 Cn BT" charset="0"/>
              </a:rPr>
              <a:t>In 2005, there were 101 indicators; mixed ‘state’ and ‘response’ indicators</a:t>
            </a:r>
          </a:p>
          <a:p>
            <a:pPr lvl="1">
              <a:lnSpc>
                <a:spcPct val="90000"/>
              </a:lnSpc>
              <a:spcAft>
                <a:spcPct val="35000"/>
              </a:spcAft>
              <a:buFontTx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wis721 Cn BT" charset="0"/>
              </a:rPr>
              <a:t>No hierarchy or combined indices; No stories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wis721 Cn BT" charset="0"/>
            </a:endParaRPr>
          </a:p>
          <a:p>
            <a:pPr lvl="1">
              <a:lnSpc>
                <a:spcPct val="90000"/>
              </a:lnSpc>
              <a:spcAft>
                <a:spcPct val="35000"/>
              </a:spcAft>
              <a:buFontTx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wis721 Cn BT" charset="0"/>
              </a:rPr>
              <a:t>Conflicting stories: “Happy Talk” vs. “Doom and Gloom” about perceived progress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wis721 Cn BT" charset="0"/>
            </a:endParaRPr>
          </a:p>
        </p:txBody>
      </p:sp>
      <p:sp>
        <p:nvSpPr>
          <p:cNvPr id="103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1" y="-869"/>
            <a:ext cx="7620000" cy="857250"/>
          </a:xfrm>
        </p:spPr>
        <p:txBody>
          <a:bodyPr>
            <a:noAutofit/>
          </a:bodyPr>
          <a:lstStyle/>
          <a:p>
            <a:r>
              <a:rPr lang="en-US" dirty="0"/>
              <a:t>Chesapeake Bay Program </a:t>
            </a:r>
            <a:r>
              <a:rPr lang="en-US" dirty="0" smtClean="0"/>
              <a:t>indicators </a:t>
            </a:r>
            <a:endParaRPr lang="en-US" dirty="0"/>
          </a:p>
        </p:txBody>
      </p:sp>
      <p:pic>
        <p:nvPicPr>
          <p:cNvPr id="1039364" name="Picture 4" descr="CBP indic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2383" y="938635"/>
            <a:ext cx="2079625" cy="31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365" name="Text Box 5"/>
          <p:cNvSpPr txBox="1">
            <a:spLocks noChangeArrowheads="1"/>
          </p:cNvSpPr>
          <p:nvPr/>
        </p:nvSpPr>
        <p:spPr bwMode="auto">
          <a:xfrm>
            <a:off x="5252252" y="4117266"/>
            <a:ext cx="3395663" cy="46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32" tIns="45666" rIns="91332" bIns="45666">
            <a:spAutoFit/>
          </a:bodyPr>
          <a:lstStyle/>
          <a:p>
            <a:pPr algn="ctr"/>
            <a:r>
              <a:rPr lang="en-US" sz="1200" dirty="0">
                <a:solidFill>
                  <a:srgbClr val="262626"/>
                </a:solidFill>
                <a:latin typeface="Arial" charset="0"/>
              </a:rPr>
              <a:t>Chesapeake Bay Program indicators as they appeared on the website </a:t>
            </a:r>
          </a:p>
        </p:txBody>
      </p:sp>
      <p:pic>
        <p:nvPicPr>
          <p:cNvPr id="6" name="image33.jpg">
            <a:hlinkClick r:id="rId4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5266" y="2931052"/>
            <a:ext cx="1274234" cy="1793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34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45228" y="6285654"/>
            <a:ext cx="3169921" cy="1770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34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97628" y="6438053"/>
            <a:ext cx="3169921" cy="1770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34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1902" y="3045336"/>
            <a:ext cx="1997711" cy="11155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310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30038"/>
            <a:ext cx="5233794" cy="3394472"/>
          </a:xfrm>
        </p:spPr>
        <p:txBody>
          <a:bodyPr/>
          <a:lstStyle/>
          <a:p>
            <a:pPr marL="465885" indent="-465885">
              <a:buFont typeface="+mj-lt"/>
              <a:buAutoNum type="arabicPeriod"/>
            </a:pPr>
            <a:r>
              <a:rPr lang="en-US" dirty="0" smtClean="0"/>
              <a:t>The ability to acquire and apply environmental knowledge.</a:t>
            </a:r>
          </a:p>
          <a:p>
            <a:pPr marL="465885" indent="-465885">
              <a:buFont typeface="+mj-lt"/>
              <a:buAutoNum type="arabicPeriod"/>
            </a:pPr>
            <a:r>
              <a:rPr lang="en-US" dirty="0" smtClean="0"/>
              <a:t>The collection of information of environmental value.</a:t>
            </a:r>
          </a:p>
          <a:p>
            <a:pPr marL="0" indent="0">
              <a:buNone/>
            </a:pPr>
            <a:r>
              <a:rPr lang="en-US" dirty="0" smtClean="0"/>
              <a:t>	Environment is derived from a French 	word ‘environ’ (surrounding)</a:t>
            </a:r>
          </a:p>
          <a:p>
            <a:pPr marL="0" indent="0">
              <a:buNone/>
            </a:pPr>
            <a:r>
              <a:rPr lang="en-US" dirty="0" smtClean="0"/>
              <a:t>	Intelligence is derived from a </a:t>
            </a:r>
            <a:r>
              <a:rPr lang="en-US" dirty="0"/>
              <a:t>L</a:t>
            </a:r>
            <a:r>
              <a:rPr lang="en-US" dirty="0" smtClean="0"/>
              <a:t>atin word 	</a:t>
            </a:r>
            <a:r>
              <a:rPr lang="en-US" i="1" dirty="0" err="1" smtClean="0"/>
              <a:t>intelligere</a:t>
            </a:r>
            <a:r>
              <a:rPr lang="en-US" dirty="0" smtClean="0"/>
              <a:t> (to comprehend or perceive)</a:t>
            </a:r>
          </a:p>
          <a:p>
            <a:pPr marL="0" indent="0">
              <a:buNone/>
            </a:pPr>
            <a:r>
              <a:rPr lang="en-US" dirty="0" smtClean="0"/>
              <a:t>3.    The ability to perceive your surroundings.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What is environmental intelligence?</a:t>
            </a:r>
          </a:p>
        </p:txBody>
      </p:sp>
      <p:pic>
        <p:nvPicPr>
          <p:cNvPr id="5" name="Picture 4" descr="ches rpt card 20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159" y="1164664"/>
            <a:ext cx="2554980" cy="33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9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" y="-360617"/>
            <a:ext cx="8812657" cy="1289304"/>
          </a:xfrm>
        </p:spPr>
        <p:txBody>
          <a:bodyPr/>
          <a:lstStyle/>
          <a:p>
            <a:r>
              <a:rPr lang="en-US" dirty="0" smtClean="0"/>
              <a:t>Initial Chesapeake Bay report card produced in 2006</a:t>
            </a:r>
            <a:endParaRPr lang="en-US" dirty="0"/>
          </a:p>
        </p:txBody>
      </p:sp>
      <p:pic>
        <p:nvPicPr>
          <p:cNvPr id="4" name="Picture 3" descr="chesapeake bay chla map-0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64" y="1059316"/>
            <a:ext cx="2382624" cy="3374052"/>
          </a:xfrm>
          <a:prstGeom prst="rect">
            <a:avLst/>
          </a:prstGeom>
        </p:spPr>
      </p:pic>
      <p:pic>
        <p:nvPicPr>
          <p:cNvPr id="5" name="Picture 4" descr="ian_report_card_164Chesapeake_Page_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126" y="1297440"/>
            <a:ext cx="2449533" cy="3135928"/>
          </a:xfrm>
          <a:prstGeom prst="rect">
            <a:avLst/>
          </a:prstGeom>
          <a:ln>
            <a:solidFill>
              <a:srgbClr val="4F81BD"/>
            </a:solidFill>
          </a:ln>
          <a:effectLst/>
        </p:spPr>
      </p:pic>
      <p:pic>
        <p:nvPicPr>
          <p:cNvPr id="6" name="Picture 5" descr="ian_report_card_415Chesapeake_Page_3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1205" y="1913933"/>
            <a:ext cx="2821592" cy="15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24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70"/>
          <a:stretch/>
        </p:blipFill>
        <p:spPr>
          <a:xfrm>
            <a:off x="3048719" y="1251013"/>
            <a:ext cx="5829250" cy="318745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-69399"/>
            <a:ext cx="8229600" cy="857250"/>
          </a:xfrm>
        </p:spPr>
        <p:txBody>
          <a:bodyPr/>
          <a:lstStyle/>
          <a:p>
            <a:r>
              <a:rPr lang="en-US" dirty="0" smtClean="0"/>
              <a:t>Report card website created</a:t>
            </a:r>
            <a:br>
              <a:rPr lang="en-US" dirty="0" smtClean="0"/>
            </a:br>
            <a:r>
              <a:rPr lang="en-US" i="1" dirty="0" err="1" smtClean="0"/>
              <a:t>www.ecoreportcard.org</a:t>
            </a:r>
            <a:endParaRPr lang="en-US" i="1" dirty="0"/>
          </a:p>
        </p:txBody>
      </p:sp>
      <p:pic>
        <p:nvPicPr>
          <p:cNvPr id="4" name="Picture 3" descr="Ches Bay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72" y="2260246"/>
            <a:ext cx="2744734" cy="107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97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" y="-318743"/>
            <a:ext cx="9013371" cy="1289304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Chesapeake Bay report card generates media attention</a:t>
            </a:r>
            <a:endParaRPr lang="en-US" dirty="0"/>
          </a:p>
        </p:txBody>
      </p:sp>
      <p:pic>
        <p:nvPicPr>
          <p:cNvPr id="4" name="Picture 3" descr="news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1710" y="2390267"/>
            <a:ext cx="3586163" cy="1845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2700000" algn="tl" rotWithShape="0">
              <a:srgbClr val="333333">
                <a:alpha val="64999"/>
              </a:srgbClr>
            </a:outerShdw>
          </a:effectLst>
        </p:spPr>
      </p:pic>
      <p:pic>
        <p:nvPicPr>
          <p:cNvPr id="5" name="Picture 4" descr="news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4509" y="2390271"/>
            <a:ext cx="2079625" cy="2072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2700000" algn="tl" rotWithShape="0">
              <a:srgbClr val="333333">
                <a:alpha val="64999"/>
              </a:srgbClr>
            </a:outerShdw>
          </a:effectLst>
        </p:spPr>
      </p:pic>
      <p:pic>
        <p:nvPicPr>
          <p:cNvPr id="6" name="Picture 5" descr="news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00657" y="970561"/>
            <a:ext cx="3276600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2700000" algn="tl" rotWithShape="0">
              <a:srgbClr val="333333">
                <a:alpha val="64999"/>
              </a:srgbClr>
            </a:outerShdw>
          </a:effectLst>
        </p:spPr>
      </p:pic>
      <p:pic>
        <p:nvPicPr>
          <p:cNvPr id="7" name="Picture 6" descr="news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91151" y="1366176"/>
            <a:ext cx="1516995" cy="1541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2700000" algn="tl" rotWithShape="0">
              <a:srgbClr val="333333">
                <a:alpha val="64999"/>
              </a:srgbClr>
            </a:outerShdw>
          </a:effectLst>
        </p:spPr>
      </p:pic>
      <p:pic>
        <p:nvPicPr>
          <p:cNvPr id="8" name="Picture 7" descr="Media_release_small1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444501" y="1035954"/>
            <a:ext cx="4572000" cy="1257300"/>
          </a:xfrm>
          <a:prstGeom prst="roundRect">
            <a:avLst>
              <a:gd name="adj" fmla="val 6818"/>
            </a:avLst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6111808" y="2846572"/>
            <a:ext cx="2994724" cy="2492881"/>
          </a:xfrm>
          <a:prstGeom prst="rect">
            <a:avLst/>
          </a:prstGeom>
          <a:noFill/>
        </p:spPr>
        <p:txBody>
          <a:bodyPr wrap="none" lIns="91332" tIns="45666" rIns="91332" bIns="45666" rtlCol="0">
            <a:spAutoFit/>
          </a:bodyPr>
          <a:lstStyle/>
          <a:p>
            <a:r>
              <a:rPr lang="en-US" sz="2000" b="1" dirty="0"/>
              <a:t>Report card media reach</a:t>
            </a:r>
          </a:p>
          <a:p>
            <a:pPr algn="ctr"/>
            <a:r>
              <a:rPr lang="en-US" b="1" dirty="0" smtClean="0"/>
              <a:t>		 2016</a:t>
            </a:r>
          </a:p>
          <a:p>
            <a:r>
              <a:rPr lang="en-US" sz="1600" dirty="0"/>
              <a:t>Associated Press 		24 M</a:t>
            </a:r>
          </a:p>
          <a:p>
            <a:r>
              <a:rPr lang="en-US" sz="1600" dirty="0"/>
              <a:t>CNN				 	29 M</a:t>
            </a:r>
          </a:p>
          <a:p>
            <a:r>
              <a:rPr lang="en-US" sz="1600" dirty="0"/>
              <a:t>Print/on-line media     	40 M</a:t>
            </a:r>
          </a:p>
          <a:p>
            <a:r>
              <a:rPr lang="en-US" sz="1600" dirty="0"/>
              <a:t>Broadcast media		31 M</a:t>
            </a:r>
          </a:p>
          <a:p>
            <a:r>
              <a:rPr lang="en-US" dirty="0" smtClean="0"/>
              <a:t>TOTAL			       124 M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3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11214"/>
            <a:ext cx="8229600" cy="847455"/>
          </a:xfrm>
        </p:spPr>
        <p:txBody>
          <a:bodyPr/>
          <a:lstStyle/>
          <a:p>
            <a:r>
              <a:rPr lang="en-US" dirty="0" smtClean="0"/>
              <a:t>Chesapeake watershed health; </a:t>
            </a:r>
            <a:br>
              <a:rPr lang="en-US" dirty="0" smtClean="0"/>
            </a:br>
            <a:r>
              <a:rPr lang="en-US" dirty="0" smtClean="0"/>
              <a:t>stream benthic </a:t>
            </a:r>
            <a:r>
              <a:rPr lang="en-US" dirty="0" err="1" smtClean="0"/>
              <a:t>macroinvertebrates</a:t>
            </a:r>
            <a:endParaRPr lang="en-US" dirty="0"/>
          </a:p>
        </p:txBody>
      </p:sp>
      <p:pic>
        <p:nvPicPr>
          <p:cNvPr id="4" name="Picture 3" descr="che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873" y="1143646"/>
            <a:ext cx="2830074" cy="3498595"/>
          </a:xfrm>
          <a:prstGeom prst="rect">
            <a:avLst/>
          </a:prstGeom>
        </p:spPr>
      </p:pic>
      <p:pic>
        <p:nvPicPr>
          <p:cNvPr id="5" name="Picture 4" descr="ch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266" y="1267079"/>
            <a:ext cx="4792139" cy="3375162"/>
          </a:xfrm>
          <a:prstGeom prst="rect">
            <a:avLst/>
          </a:prstGeom>
        </p:spPr>
      </p:pic>
      <p:pic>
        <p:nvPicPr>
          <p:cNvPr id="6" name="Picture 5" descr="ches3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9" y="1892300"/>
            <a:ext cx="152255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4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Citizen scientists conducting regional environmental monitoring</a:t>
            </a:r>
          </a:p>
        </p:txBody>
      </p:sp>
      <p:pic>
        <p:nvPicPr>
          <p:cNvPr id="2867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54" y="2000250"/>
            <a:ext cx="1904646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28700"/>
            <a:ext cx="1397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8394" y="1000784"/>
            <a:ext cx="1270281" cy="147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0993" y="1000784"/>
            <a:ext cx="1270281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5793" y="1019841"/>
            <a:ext cx="1270281" cy="145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4" descr="Snapshot 2010-07-26 23-40-03.tif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4790" y="2571750"/>
            <a:ext cx="231641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Picture 10" descr="MTAC manual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5110" y="2686050"/>
            <a:ext cx="1865616" cy="2114550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8375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30194"/>
            <a:ext cx="8229600" cy="847455"/>
          </a:xfrm>
        </p:spPr>
        <p:txBody>
          <a:bodyPr/>
          <a:lstStyle/>
          <a:p>
            <a:r>
              <a:rPr lang="en-US" dirty="0" smtClean="0"/>
              <a:t>Maryland Governor Martin O’Malley</a:t>
            </a:r>
            <a:endParaRPr lang="en-US" dirty="0"/>
          </a:p>
        </p:txBody>
      </p:sp>
      <p:pic>
        <p:nvPicPr>
          <p:cNvPr id="4" name="Picture 3" descr="martin pho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879" y="717257"/>
            <a:ext cx="6498339" cy="39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7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8872" y="878207"/>
            <a:ext cx="5669593" cy="338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3012"/>
            <a:ext cx="8229600" cy="847455"/>
          </a:xfrm>
        </p:spPr>
        <p:txBody>
          <a:bodyPr/>
          <a:lstStyle/>
          <a:p>
            <a:r>
              <a:rPr lang="en-US" dirty="0" smtClean="0"/>
              <a:t>Mississippi River basin is large with multiple goals </a:t>
            </a:r>
            <a:endParaRPr lang="en-US" dirty="0"/>
          </a:p>
        </p:txBody>
      </p:sp>
      <p:pic>
        <p:nvPicPr>
          <p:cNvPr id="9" name="Picture 8" descr="icon - ecosystems-0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2" y="2224809"/>
            <a:ext cx="685800" cy="685800"/>
          </a:xfrm>
          <a:prstGeom prst="rect">
            <a:avLst/>
          </a:prstGeom>
        </p:spPr>
      </p:pic>
      <p:pic>
        <p:nvPicPr>
          <p:cNvPr id="10" name="Picture 9" descr="icon - flood protection-0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293" y="2224809"/>
            <a:ext cx="685800" cy="685800"/>
          </a:xfrm>
          <a:prstGeom prst="rect">
            <a:avLst/>
          </a:prstGeom>
        </p:spPr>
      </p:pic>
      <p:pic>
        <p:nvPicPr>
          <p:cNvPr id="11" name="Picture 10" descr="icon - recreation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293" y="3037100"/>
            <a:ext cx="685800" cy="685800"/>
          </a:xfrm>
          <a:prstGeom prst="rect">
            <a:avLst/>
          </a:prstGeom>
        </p:spPr>
      </p:pic>
      <p:pic>
        <p:nvPicPr>
          <p:cNvPr id="12" name="Picture 11" descr="icon - transportation-01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293" y="1412518"/>
            <a:ext cx="685800" cy="685800"/>
          </a:xfrm>
          <a:prstGeom prst="rect">
            <a:avLst/>
          </a:prstGeom>
        </p:spPr>
      </p:pic>
      <p:pic>
        <p:nvPicPr>
          <p:cNvPr id="13" name="Picture 12" descr="icon - water supply-01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2" y="3037100"/>
            <a:ext cx="685800" cy="685800"/>
          </a:xfrm>
          <a:prstGeom prst="rect">
            <a:avLst/>
          </a:prstGeom>
        </p:spPr>
      </p:pic>
      <p:pic>
        <p:nvPicPr>
          <p:cNvPr id="14" name="Picture 13" descr="icon - economy-01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2" y="141251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9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52453"/>
            <a:ext cx="8229600" cy="847455"/>
          </a:xfrm>
        </p:spPr>
        <p:txBody>
          <a:bodyPr>
            <a:normAutofit/>
          </a:bodyPr>
          <a:lstStyle/>
          <a:p>
            <a:r>
              <a:rPr lang="en-US" dirty="0" smtClean="0"/>
              <a:t>Multiple regional workshops</a:t>
            </a:r>
            <a:endParaRPr lang="en-US" dirty="0"/>
          </a:p>
        </p:txBody>
      </p:sp>
      <p:pic>
        <p:nvPicPr>
          <p:cNvPr id="4" name="Picture 3" descr="MS Rvr Participants March_V3c-0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890" y="1162818"/>
            <a:ext cx="8072823" cy="32100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480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212496"/>
            <a:ext cx="8229600" cy="857250"/>
          </a:xfrm>
        </p:spPr>
        <p:txBody>
          <a:bodyPr/>
          <a:lstStyle/>
          <a:p>
            <a:r>
              <a:rPr lang="en-US" dirty="0" smtClean="0"/>
              <a:t>Draft report card scores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0765" y="841077"/>
            <a:ext cx="4071257" cy="4034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102" y="3275050"/>
            <a:ext cx="924102" cy="1350150"/>
          </a:xfrm>
          <a:prstGeom prst="rect">
            <a:avLst/>
          </a:prstGeom>
        </p:spPr>
      </p:pic>
      <p:pic>
        <p:nvPicPr>
          <p:cNvPr id="6" name="Picture 5" descr="AWI report card for web reduced_Page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117" y="1026606"/>
            <a:ext cx="2675519" cy="33631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9489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5065" y="1081222"/>
            <a:ext cx="8229600" cy="3394472"/>
          </a:xfrm>
        </p:spPr>
        <p:txBody>
          <a:bodyPr/>
          <a:lstStyle/>
          <a:p>
            <a:r>
              <a:rPr lang="en-US" dirty="0" smtClean="0"/>
              <a:t>Draft report card published</a:t>
            </a:r>
          </a:p>
          <a:p>
            <a:r>
              <a:rPr lang="en-US" dirty="0" smtClean="0"/>
              <a:t>Methods paper accompanying report card </a:t>
            </a:r>
          </a:p>
          <a:p>
            <a:r>
              <a:rPr lang="en-US" dirty="0" smtClean="0"/>
              <a:t>Extensive feedback solicited (Conversant)</a:t>
            </a:r>
          </a:p>
          <a:p>
            <a:r>
              <a:rPr lang="en-US" dirty="0" smtClean="0"/>
              <a:t>Report card revision initiated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474"/>
            <a:ext cx="8229600" cy="857250"/>
          </a:xfrm>
        </p:spPr>
        <p:txBody>
          <a:bodyPr/>
          <a:lstStyle/>
          <a:p>
            <a:pPr algn="l"/>
            <a:r>
              <a:rPr lang="en-US" dirty="0" smtClean="0"/>
              <a:t>Feedback solicited at Mississippi River Summit</a:t>
            </a:r>
            <a:endParaRPr lang="en-US" dirty="0"/>
          </a:p>
        </p:txBody>
      </p:sp>
      <p:pic>
        <p:nvPicPr>
          <p:cNvPr id="5" name="Picture 4" descr="summit input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3278" y="1167139"/>
            <a:ext cx="3684664" cy="1338941"/>
          </a:xfrm>
          <a:prstGeom prst="rect">
            <a:avLst/>
          </a:prstGeom>
        </p:spPr>
      </p:pic>
      <p:pic>
        <p:nvPicPr>
          <p:cNvPr id="6" name="Picture 5" descr="summit over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16" y="2883732"/>
            <a:ext cx="8794297" cy="14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32DBF3-971B-1848-93E4-59CE61CA1E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26" y="1008372"/>
            <a:ext cx="7067550" cy="3848100"/>
          </a:xfrm>
          <a:prstGeom prst="rect">
            <a:avLst/>
          </a:prstGeom>
        </p:spPr>
      </p:pic>
      <p:pic>
        <p:nvPicPr>
          <p:cNvPr id="3" name="Picture 4" descr="C:\Documents and Settings\Administrator\My Documents\My Pictures\4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761" y="1196549"/>
            <a:ext cx="2550043" cy="16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6632" y="1196549"/>
            <a:ext cx="2267023" cy="1699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345" y="287827"/>
            <a:ext cx="8584420" cy="584685"/>
          </a:xfrm>
          <a:prstGeom prst="rect">
            <a:avLst/>
          </a:prstGeom>
          <a:noFill/>
        </p:spPr>
        <p:txBody>
          <a:bodyPr wrap="none" lIns="91350" tIns="45675" rIns="91350" bIns="45675" rtlCol="0">
            <a:spAutoFit/>
          </a:bodyPr>
          <a:lstStyle/>
          <a:p>
            <a:r>
              <a:rPr lang="en-US" sz="3200" dirty="0"/>
              <a:t>Observation revolution: Sensors rapidly expanding</a:t>
            </a:r>
          </a:p>
        </p:txBody>
      </p:sp>
      <p:sp>
        <p:nvSpPr>
          <p:cNvPr id="9" name="Snip Diagonal Corner Rectangle 8"/>
          <p:cNvSpPr/>
          <p:nvPr/>
        </p:nvSpPr>
        <p:spPr>
          <a:xfrm>
            <a:off x="6318102" y="3183327"/>
            <a:ext cx="2383006" cy="784070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7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87403"/>
            <a:ext cx="8229600" cy="8572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inal report card</a:t>
            </a:r>
            <a:endParaRPr lang="en-US" dirty="0"/>
          </a:p>
        </p:txBody>
      </p:sp>
      <p:pic>
        <p:nvPicPr>
          <p:cNvPr id="4" name="Picture 3" descr="final 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03" y="876683"/>
            <a:ext cx="2746042" cy="3532127"/>
          </a:xfrm>
          <a:prstGeom prst="rect">
            <a:avLst/>
          </a:prstGeom>
        </p:spPr>
      </p:pic>
      <p:pic>
        <p:nvPicPr>
          <p:cNvPr id="2" name="Picture 1" descr="final graph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760" y="669854"/>
            <a:ext cx="3747726" cy="397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2102" y="3275051"/>
            <a:ext cx="924102" cy="97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1"/>
            <a:ext cx="8229600" cy="847455"/>
          </a:xfrm>
        </p:spPr>
        <p:txBody>
          <a:bodyPr/>
          <a:lstStyle/>
          <a:p>
            <a:r>
              <a:rPr lang="en-US" dirty="0" smtClean="0"/>
              <a:t>We have used the report card approach with National Park Service</a:t>
            </a:r>
            <a:endParaRPr lang="en-US" dirty="0"/>
          </a:p>
        </p:txBody>
      </p:sp>
      <p:pic>
        <p:nvPicPr>
          <p:cNvPr id="4" name="Picture 3" descr="roc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1" y="1104900"/>
            <a:ext cx="2501900" cy="3592070"/>
          </a:xfrm>
          <a:prstGeom prst="rect">
            <a:avLst/>
          </a:prstGeom>
        </p:spPr>
      </p:pic>
      <p:pic>
        <p:nvPicPr>
          <p:cNvPr id="5" name="Picture 4" descr="rock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600" y="1104900"/>
            <a:ext cx="4268675" cy="36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2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77799"/>
            <a:ext cx="8229600" cy="847455"/>
          </a:xfrm>
        </p:spPr>
        <p:txBody>
          <a:bodyPr>
            <a:noAutofit/>
          </a:bodyPr>
          <a:lstStyle/>
          <a:p>
            <a:r>
              <a:rPr lang="en-US" dirty="0" smtClean="0"/>
              <a:t>Conceptual diagrams used to establish indicators</a:t>
            </a:r>
            <a:endParaRPr lang="en-US" b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597" y="669656"/>
            <a:ext cx="8189203" cy="4067444"/>
          </a:xfrm>
        </p:spPr>
      </p:pic>
    </p:spTree>
    <p:extLst>
      <p:ext uri="{BB962C8B-B14F-4D97-AF65-F5344CB8AC3E}">
        <p14:creationId xmlns:p14="http://schemas.microsoft.com/office/powerpoint/2010/main" val="54649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" y="2876254"/>
            <a:ext cx="1913468" cy="3271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Cave painting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2699"/>
            <a:ext cx="8229600" cy="847455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Conceptual diagrams use symbols to depict </a:t>
            </a:r>
            <a:r>
              <a:rPr lang="en-US" b="0" dirty="0"/>
              <a:t>unequivocal messages</a:t>
            </a:r>
          </a:p>
        </p:txBody>
      </p:sp>
      <p:pic>
        <p:nvPicPr>
          <p:cNvPr id="5" name="Picture 15" descr="TC2 aboriginal ship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6272" y="971556"/>
            <a:ext cx="3503676" cy="1797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4298243" y="991494"/>
            <a:ext cx="4457700" cy="1885951"/>
            <a:chOff x="4298243" y="2036359"/>
            <a:chExt cx="4457700" cy="2514601"/>
          </a:xfrm>
        </p:grpSpPr>
        <p:pic>
          <p:nvPicPr>
            <p:cNvPr id="7" name="Picture 19" descr="darwin coral reef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243" y="2036359"/>
              <a:ext cx="3943350" cy="10699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20" descr="darwin boat close up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6523918" y="2318935"/>
              <a:ext cx="2232025" cy="2232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21"/>
            <p:cNvSpPr>
              <a:spLocks noChangeArrowheads="1"/>
            </p:cNvSpPr>
            <p:nvPr/>
          </p:nvSpPr>
          <p:spPr bwMode="auto">
            <a:xfrm>
              <a:off x="5397187" y="2253030"/>
              <a:ext cx="181758" cy="495351"/>
            </a:xfrm>
            <a:prstGeom prst="rect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5377743" y="2312585"/>
              <a:ext cx="1150937" cy="107951"/>
            </a:xfrm>
            <a:prstGeom prst="line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1" name="Line 23"/>
            <p:cNvSpPr>
              <a:spLocks noChangeShapeType="1"/>
            </p:cNvSpPr>
            <p:nvPr/>
          </p:nvSpPr>
          <p:spPr bwMode="auto">
            <a:xfrm>
              <a:off x="5376155" y="2576110"/>
              <a:ext cx="1152525" cy="1973263"/>
            </a:xfrm>
            <a:prstGeom prst="line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12" name="Content Placeholder 1"/>
          <p:cNvSpPr txBox="1">
            <a:spLocks/>
          </p:cNvSpPr>
          <p:nvPr/>
        </p:nvSpPr>
        <p:spPr>
          <a:xfrm>
            <a:off x="4470578" y="2216156"/>
            <a:ext cx="1523822" cy="660099"/>
          </a:xfrm>
          <a:prstGeom prst="rect">
            <a:avLst/>
          </a:prstGeom>
        </p:spPr>
        <p:txBody>
          <a:bodyPr vert="horz" lIns="81523" tIns="40762" rIns="81523" bIns="40762" rtlCol="0">
            <a:normAutofit lnSpcReduction="10000"/>
          </a:bodyPr>
          <a:lstStyle/>
          <a:p>
            <a:pPr defTabSz="815232">
              <a:spcBef>
                <a:spcPct val="20000"/>
              </a:spcBef>
              <a:defRPr/>
            </a:pPr>
            <a:r>
              <a:rPr lang="en-US" sz="2100" dirty="0">
                <a:solidFill>
                  <a:srgbClr val="414042"/>
                </a:solidFill>
              </a:rPr>
              <a:t>Darwin’s diagram</a:t>
            </a:r>
          </a:p>
        </p:txBody>
      </p:sp>
      <p:pic>
        <p:nvPicPr>
          <p:cNvPr id="14" name="Picture 2" descr="http://i.thestar.com/images/71/88/fe1eebd44431bc0c8b5f574a53ac.jpe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427" y="3086181"/>
            <a:ext cx="3492029" cy="183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371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3501"/>
            <a:ext cx="8229600" cy="847455"/>
          </a:xfrm>
        </p:spPr>
        <p:txBody>
          <a:bodyPr>
            <a:noAutofit/>
          </a:bodyPr>
          <a:lstStyle/>
          <a:p>
            <a:r>
              <a:rPr lang="en-US" b="0" dirty="0" smtClean="0"/>
              <a:t>Symbols are language independent</a:t>
            </a:r>
            <a:br>
              <a:rPr lang="en-US" b="0" dirty="0" smtClean="0"/>
            </a:br>
            <a:r>
              <a:rPr lang="en-US" b="0" dirty="0" smtClean="0"/>
              <a:t>and universal</a:t>
            </a:r>
            <a:endParaRPr lang="en-US" b="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57199" y="3569118"/>
            <a:ext cx="4967820" cy="1162050"/>
            <a:chOff x="457199" y="2613951"/>
            <a:chExt cx="4967820" cy="1549400"/>
          </a:xfrm>
        </p:grpSpPr>
        <p:sp>
          <p:nvSpPr>
            <p:cNvPr id="17" name="Content Placeholder 1"/>
            <p:cNvSpPr txBox="1">
              <a:spLocks/>
            </p:cNvSpPr>
            <p:nvPr/>
          </p:nvSpPr>
          <p:spPr>
            <a:xfrm>
              <a:off x="457199" y="2613951"/>
              <a:ext cx="4699001" cy="1549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05775" indent="-305775" defTabSz="815395">
                <a:spcBef>
                  <a:spcPct val="20000"/>
                </a:spcBef>
                <a:buFont typeface="Arial" pitchFamily="34" charset="0"/>
                <a:buChar char="•"/>
                <a:defRPr/>
              </a:pPr>
              <a:r>
                <a:rPr lang="en-US" sz="2500" dirty="0">
                  <a:solidFill>
                    <a:srgbClr val="414042"/>
                  </a:solidFill>
                </a:rPr>
                <a:t>Symbols can represent something invisible or intangible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7027" y="2704887"/>
              <a:ext cx="1007992" cy="130171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57199" y="2006622"/>
            <a:ext cx="7806538" cy="1674466"/>
            <a:chOff x="457199" y="558839"/>
            <a:chExt cx="7806538" cy="2232621"/>
          </a:xfrm>
        </p:grpSpPr>
        <p:sp>
          <p:nvSpPr>
            <p:cNvPr id="16" name="Content Placeholder 1"/>
            <p:cNvSpPr txBox="1">
              <a:spLocks/>
            </p:cNvSpPr>
            <p:nvPr/>
          </p:nvSpPr>
          <p:spPr>
            <a:xfrm>
              <a:off x="457199" y="1428571"/>
              <a:ext cx="4699001" cy="1041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 marL="305775" indent="-305775" defTabSz="815395">
                <a:spcBef>
                  <a:spcPct val="20000"/>
                </a:spcBef>
                <a:buFont typeface="Arial" pitchFamily="34" charset="0"/>
                <a:buChar char="•"/>
                <a:defRPr/>
              </a:pPr>
              <a:r>
                <a:rPr lang="en-US" sz="2500" dirty="0">
                  <a:solidFill>
                    <a:srgbClr val="414042"/>
                  </a:solidFill>
                </a:rPr>
                <a:t>Symbols can represent</a:t>
              </a:r>
              <a:br>
                <a:rPr lang="en-US" sz="2500" dirty="0">
                  <a:solidFill>
                    <a:srgbClr val="414042"/>
                  </a:solidFill>
                </a:rPr>
              </a:br>
              <a:r>
                <a:rPr lang="en-US" sz="2500" dirty="0">
                  <a:solidFill>
                    <a:srgbClr val="414042"/>
                  </a:solidFill>
                </a:rPr>
                <a:t>something tangible</a:t>
              </a:r>
            </a:p>
          </p:txBody>
        </p:sp>
        <p:pic>
          <p:nvPicPr>
            <p:cNvPr id="5" name="Picture 4" descr="PACN bird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9161" y="1186968"/>
              <a:ext cx="1114576" cy="1426983"/>
            </a:xfrm>
            <a:prstGeom prst="rect">
              <a:avLst/>
            </a:prstGeom>
          </p:spPr>
        </p:pic>
        <p:pic>
          <p:nvPicPr>
            <p:cNvPr id="7" name="Picture 6" descr="Penaeus monodon-Tiger Prawn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591104" flipH="1">
              <a:off x="4991304" y="558839"/>
              <a:ext cx="1879611" cy="2232621"/>
            </a:xfrm>
            <a:prstGeom prst="rect">
              <a:avLst/>
            </a:prstGeom>
          </p:spPr>
        </p:pic>
      </p:grpSp>
      <p:pic>
        <p:nvPicPr>
          <p:cNvPr id="20" name="Picture 19" descr="symbol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1101236"/>
            <a:ext cx="6194172" cy="13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2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 smtClean="0"/>
              <a:t>IAN is creating a global symbol language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252339"/>
            <a:ext cx="4918962" cy="2175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975" y="1139580"/>
            <a:ext cx="2457450" cy="2200275"/>
          </a:xfrm>
          <a:prstGeom prst="rect">
            <a:avLst/>
          </a:prstGeom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1593948" y="3427461"/>
            <a:ext cx="6703818" cy="1183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236 countries			</a:t>
            </a:r>
            <a:r>
              <a:rPr lang="en-US" dirty="0" smtClean="0"/>
              <a:t>   	</a:t>
            </a:r>
            <a:r>
              <a:rPr lang="en-US" dirty="0"/>
              <a:t>	</a:t>
            </a:r>
            <a:r>
              <a:rPr lang="en-US" dirty="0" smtClean="0"/>
              <a:t>2953 </a:t>
            </a:r>
            <a:r>
              <a:rPr lang="en-US" dirty="0"/>
              <a:t>symbols</a:t>
            </a:r>
          </a:p>
          <a:p>
            <a:pPr marL="0" indent="0">
              <a:buNone/>
            </a:pPr>
            <a:r>
              <a:rPr lang="en-US" dirty="0"/>
              <a:t>		   Over </a:t>
            </a:r>
            <a:r>
              <a:rPr lang="en-US" dirty="0" smtClean="0"/>
              <a:t>96,000 registered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23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962" y="2136992"/>
            <a:ext cx="3731277" cy="1151760"/>
          </a:xfrm>
          <a:prstGeom prst="rect">
            <a:avLst/>
          </a:prstGeom>
        </p:spPr>
      </p:pic>
      <p:pic>
        <p:nvPicPr>
          <p:cNvPr id="5" name="Picture 4" descr="wwf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6450" y="1501871"/>
            <a:ext cx="2498062" cy="1916752"/>
          </a:xfrm>
          <a:prstGeom prst="rect">
            <a:avLst/>
          </a:prstGeom>
        </p:spPr>
      </p:pic>
      <p:pic>
        <p:nvPicPr>
          <p:cNvPr id="10" name="Picture 9" descr="HRFA long log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681" y="3324537"/>
            <a:ext cx="9144000" cy="14595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7110" y="250903"/>
            <a:ext cx="6942394" cy="707795"/>
          </a:xfrm>
          <a:prstGeom prst="rect">
            <a:avLst/>
          </a:prstGeom>
          <a:noFill/>
        </p:spPr>
        <p:txBody>
          <a:bodyPr wrap="none" lIns="91350" tIns="45675" rIns="91350" bIns="45675" rtlCol="0">
            <a:spAutoFit/>
          </a:bodyPr>
          <a:lstStyle/>
          <a:p>
            <a:r>
              <a:rPr lang="en-US" sz="4000" dirty="0"/>
              <a:t>Partnership with WWF launched</a:t>
            </a:r>
          </a:p>
        </p:txBody>
      </p:sp>
    </p:spTree>
    <p:extLst>
      <p:ext uri="{BB962C8B-B14F-4D97-AF65-F5344CB8AC3E}">
        <p14:creationId xmlns:p14="http://schemas.microsoft.com/office/powerpoint/2010/main" val="129881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14374"/>
            <a:ext cx="4042372" cy="27415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Report card process includes: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 sz="2400" dirty="0"/>
              <a:t>Stakeholder assessment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 sz="2400" dirty="0"/>
              <a:t>Balance in social and environmental concerns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 sz="2400" dirty="0"/>
              <a:t>A new focus on looking forward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82288"/>
            <a:ext cx="8229600" cy="857250"/>
          </a:xfrm>
        </p:spPr>
        <p:txBody>
          <a:bodyPr/>
          <a:lstStyle/>
          <a:p>
            <a:pPr algn="l"/>
            <a:r>
              <a:rPr lang="en-US" sz="4000" dirty="0"/>
              <a:t>Re-imagining the report card process</a:t>
            </a:r>
          </a:p>
        </p:txBody>
      </p:sp>
      <p:pic>
        <p:nvPicPr>
          <p:cNvPr id="5" name="Picture 4" descr="ian_report_card_511_Page_0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417" y="1200389"/>
            <a:ext cx="3464063" cy="359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14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"/>
            <a:ext cx="8229600" cy="847455"/>
          </a:xfrm>
        </p:spPr>
        <p:txBody>
          <a:bodyPr/>
          <a:lstStyle/>
          <a:p>
            <a:pPr algn="ctr"/>
            <a:r>
              <a:rPr lang="en-US" dirty="0" smtClean="0"/>
              <a:t>Stakeholder driven process</a:t>
            </a:r>
            <a:endParaRPr lang="en-US" dirty="0"/>
          </a:p>
        </p:txBody>
      </p:sp>
      <p:pic>
        <p:nvPicPr>
          <p:cNvPr id="12" name="Picture 11" descr="logo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8797" y="5895046"/>
            <a:ext cx="835204" cy="1023596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0563" y="3146377"/>
            <a:ext cx="2743200" cy="151514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5" name="Picture 14" descr="wwf5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0563" y="1159614"/>
            <a:ext cx="2743200" cy="1827004"/>
          </a:xfrm>
          <a:prstGeom prst="rect">
            <a:avLst/>
          </a:prstGeom>
        </p:spPr>
      </p:pic>
      <p:pic>
        <p:nvPicPr>
          <p:cNvPr id="16" name="Picture 15" descr="wwf6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989" y="1159621"/>
            <a:ext cx="2743200" cy="1827003"/>
          </a:xfrm>
          <a:prstGeom prst="rect">
            <a:avLst/>
          </a:prstGeom>
        </p:spPr>
      </p:pic>
      <p:pic>
        <p:nvPicPr>
          <p:cNvPr id="17" name="Picture 16" descr="wwf7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989" y="3146377"/>
            <a:ext cx="2743200" cy="15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rinoco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986" y="1498768"/>
            <a:ext cx="2463213" cy="31820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Incorporating cultural resources in report cards</a:t>
            </a:r>
            <a:endParaRPr lang="en-US" dirty="0"/>
          </a:p>
        </p:txBody>
      </p:sp>
      <p:pic>
        <p:nvPicPr>
          <p:cNvPr id="7" name="Picture 2" descr="/var/folders/w6/vjdjm3xd1ns21h8jmsw67zb80000gq/T/com.microsoft.Powerpoint/WebArchiveCopyPasteTempFiles/wHW9oknpNdAYgAAAABJRU5ErkJggg=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0714" y="1130489"/>
            <a:ext cx="3154622" cy="33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orinoco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8762" y="1505707"/>
            <a:ext cx="2477387" cy="3200400"/>
          </a:xfrm>
          <a:prstGeom prst="rect">
            <a:avLst/>
          </a:prstGeom>
        </p:spPr>
      </p:pic>
      <p:pic>
        <p:nvPicPr>
          <p:cNvPr id="11" name="Picture 10" descr="orinoco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246" y="1232577"/>
            <a:ext cx="243158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6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32DBF3-971B-1848-93E4-59CE61CA1E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26" y="1008372"/>
            <a:ext cx="7067550" cy="3848100"/>
          </a:xfrm>
          <a:prstGeom prst="rect">
            <a:avLst/>
          </a:prstGeom>
        </p:spPr>
      </p:pic>
      <p:pic>
        <p:nvPicPr>
          <p:cNvPr id="3" name="Picture 4" descr="C:\Documents and Settings\Administrator\My Documents\My Pictures\4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761" y="1196549"/>
            <a:ext cx="2550043" cy="16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6632" y="1196549"/>
            <a:ext cx="2267023" cy="1699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345" y="287827"/>
            <a:ext cx="8584420" cy="584685"/>
          </a:xfrm>
          <a:prstGeom prst="rect">
            <a:avLst/>
          </a:prstGeom>
          <a:noFill/>
        </p:spPr>
        <p:txBody>
          <a:bodyPr wrap="none" lIns="91350" tIns="45675" rIns="91350" bIns="45675" rtlCol="0">
            <a:spAutoFit/>
          </a:bodyPr>
          <a:lstStyle/>
          <a:p>
            <a:r>
              <a:rPr lang="en-US" sz="3200" dirty="0"/>
              <a:t>Observation revolution: Sensors rapidly expanding</a:t>
            </a:r>
          </a:p>
        </p:txBody>
      </p:sp>
      <p:sp>
        <p:nvSpPr>
          <p:cNvPr id="9" name="Snip Diagonal Corner Rectangle 8"/>
          <p:cNvSpPr/>
          <p:nvPr/>
        </p:nvSpPr>
        <p:spPr>
          <a:xfrm>
            <a:off x="6318102" y="3183327"/>
            <a:ext cx="2383006" cy="784070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endParaRPr lang="en-US"/>
          </a:p>
        </p:txBody>
      </p:sp>
      <p:pic>
        <p:nvPicPr>
          <p:cNvPr id="10" name="Picture 9" descr="IMG_0431.PN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973" y="1196549"/>
            <a:ext cx="2566692" cy="12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3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38798"/>
            <a:ext cx="8229600" cy="847455"/>
          </a:xfrm>
        </p:spPr>
        <p:txBody>
          <a:bodyPr/>
          <a:lstStyle/>
          <a:p>
            <a:r>
              <a:rPr lang="en-US" dirty="0" smtClean="0"/>
              <a:t>Ten regional report cards also produced</a:t>
            </a:r>
            <a:endParaRPr lang="en-US" dirty="0"/>
          </a:p>
        </p:txBody>
      </p:sp>
      <p:pic>
        <p:nvPicPr>
          <p:cNvPr id="7" name="Picture 6" descr="logo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8796" y="5895046"/>
            <a:ext cx="835204" cy="1023596"/>
          </a:xfrm>
          <a:prstGeom prst="rect">
            <a:avLst/>
          </a:prstGeom>
        </p:spPr>
      </p:pic>
      <p:grpSp>
        <p:nvGrpSpPr>
          <p:cNvPr id="9" name="Grupo 2"/>
          <p:cNvGrpSpPr/>
          <p:nvPr/>
        </p:nvGrpSpPr>
        <p:grpSpPr>
          <a:xfrm>
            <a:off x="4057395" y="979637"/>
            <a:ext cx="3889185" cy="1554162"/>
            <a:chOff x="683778" y="2412656"/>
            <a:chExt cx="7905154" cy="3013362"/>
          </a:xfrm>
        </p:grpSpPr>
        <p:pic>
          <p:nvPicPr>
            <p:cNvPr id="10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861631">
              <a:off x="6590245" y="3220958"/>
              <a:ext cx="1742446" cy="2254929"/>
            </a:xfrm>
            <a:prstGeom prst="rect">
              <a:avLst/>
            </a:prstGeom>
          </p:spPr>
        </p:pic>
        <p:pic>
          <p:nvPicPr>
            <p:cNvPr id="11" name="Picture 24" descr="ian_report_card_511_Page_11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9090">
              <a:off x="6243243" y="3113744"/>
              <a:ext cx="1786757" cy="2312274"/>
            </a:xfrm>
            <a:prstGeom prst="rect">
              <a:avLst/>
            </a:prstGeom>
            <a:effectLst>
              <a:outerShdw blurRad="63500" sx="102000" sy="102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2" name="Picture 23" descr="ian_report_card_511_Page_10.jp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35863">
              <a:off x="5933373" y="2968231"/>
              <a:ext cx="1793396" cy="2320865"/>
            </a:xfrm>
            <a:prstGeom prst="rect">
              <a:avLst/>
            </a:prstGeom>
            <a:effectLst>
              <a:outerShdw blurRad="63500" sx="102000" sy="102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3" name="Picture 22" descr="ian_report_card_511_Page_09.jp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834984">
              <a:off x="5678915" y="2895293"/>
              <a:ext cx="1780469" cy="2304135"/>
            </a:xfrm>
            <a:prstGeom prst="rect">
              <a:avLst/>
            </a:prstGeom>
            <a:effectLst>
              <a:outerShdw blurRad="63500" sx="102000" sy="102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4" name="Picture 21" descr="ian_report_card_511_Page_08.jp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28179">
              <a:off x="5321099" y="2527636"/>
              <a:ext cx="1808522" cy="2340439"/>
            </a:xfrm>
            <a:prstGeom prst="rect">
              <a:avLst/>
            </a:prstGeom>
            <a:effectLst>
              <a:outerShdw blurRad="63500" sx="102000" sy="102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5" name="Picture 19" descr="ian_report_card_511_Page_06.jp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2696" y="2424364"/>
              <a:ext cx="1805920" cy="2337072"/>
            </a:xfrm>
            <a:prstGeom prst="rect">
              <a:avLst/>
            </a:prstGeom>
            <a:effectLst>
              <a:outerShdw blurRad="63500" sx="102000" sy="102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6" name="Picture 20" descr="ian_report_card_511_Page_07.jp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8616" y="2424364"/>
              <a:ext cx="1805920" cy="2337072"/>
            </a:xfrm>
            <a:prstGeom prst="rect">
              <a:avLst/>
            </a:prstGeom>
            <a:effectLst>
              <a:outerShdw blurRad="63500" sx="102000" sy="102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7" name="Picture 26" descr="ian_report_card_511_Page_05.jpg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3405">
              <a:off x="2570220" y="2412656"/>
              <a:ext cx="1786206" cy="2311561"/>
            </a:xfrm>
            <a:prstGeom prst="rect">
              <a:avLst/>
            </a:prstGeom>
            <a:effectLst>
              <a:outerShdw blurRad="63500" sx="102000" sy="102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8" name="Picture 17" descr="ian_report_card_511_Page_04.jp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8312">
              <a:off x="2120327" y="2430518"/>
              <a:ext cx="1818806" cy="2353748"/>
            </a:xfrm>
            <a:prstGeom prst="rect">
              <a:avLst/>
            </a:prstGeom>
            <a:effectLst>
              <a:outerShdw blurRad="63500" sx="102000" sy="102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9" name="Picture 10" descr="ian_report_card_511_Page_03.jpg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560452">
              <a:off x="1683087" y="2539863"/>
              <a:ext cx="1807707" cy="2339385"/>
            </a:xfrm>
            <a:prstGeom prst="rect">
              <a:avLst/>
            </a:prstGeom>
            <a:effectLst>
              <a:outerShdw blurRad="63500" sx="102000" sy="102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0" name="Picture 9" descr="ian_report_card_511_Page_02.jpg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560452">
              <a:off x="1137659" y="2640462"/>
              <a:ext cx="1807707" cy="2339385"/>
            </a:xfrm>
            <a:prstGeom prst="rect">
              <a:avLst/>
            </a:prstGeom>
            <a:effectLst>
              <a:outerShdw blurRad="63500" sx="102000" sy="102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1" name="Picture 8" descr="ian_report_card_511_Page_01.jpg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989715">
              <a:off x="683778" y="2735915"/>
              <a:ext cx="1823117" cy="2359328"/>
            </a:xfrm>
            <a:prstGeom prst="rect">
              <a:avLst/>
            </a:prstGeom>
            <a:effectLst>
              <a:outerShdw blurRad="63500" sx="102000" sy="102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22" name="Picture 21" descr="regionals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051" y="2701100"/>
            <a:ext cx="3733233" cy="1956609"/>
          </a:xfrm>
          <a:prstGeom prst="rect">
            <a:avLst/>
          </a:prstGeom>
        </p:spPr>
      </p:pic>
      <p:pic>
        <p:nvPicPr>
          <p:cNvPr id="23" name="Picture 2" descr="Coaster_ENG-01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689" y="1277235"/>
            <a:ext cx="3283987" cy="31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2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sub-basins</a:t>
            </a:r>
            <a:endParaRPr lang="en-US" dirty="0"/>
          </a:p>
        </p:txBody>
      </p:sp>
      <p:pic>
        <p:nvPicPr>
          <p:cNvPr id="9" name="Picture 8" descr="orinoc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901884"/>
            <a:ext cx="4561064" cy="3654562"/>
          </a:xfrm>
          <a:prstGeom prst="rect">
            <a:avLst/>
          </a:prstGeom>
        </p:spPr>
      </p:pic>
      <p:pic>
        <p:nvPicPr>
          <p:cNvPr id="10" name="Picture 9" descr="IMG_7854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65" y="1145844"/>
            <a:ext cx="4032158" cy="28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4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11214"/>
            <a:ext cx="8229600" cy="847455"/>
          </a:xfrm>
        </p:spPr>
        <p:txBody>
          <a:bodyPr/>
          <a:lstStyle/>
          <a:p>
            <a:r>
              <a:rPr lang="en-US" dirty="0" smtClean="0"/>
              <a:t>Pressure – State – Response approach</a:t>
            </a:r>
            <a:endParaRPr lang="en-US" dirty="0"/>
          </a:p>
        </p:txBody>
      </p:sp>
      <p:pic>
        <p:nvPicPr>
          <p:cNvPr id="4" name="Picture 3" descr="ten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801" y="999856"/>
            <a:ext cx="2791997" cy="3633702"/>
          </a:xfrm>
          <a:prstGeom prst="rect">
            <a:avLst/>
          </a:prstGeom>
        </p:spPr>
      </p:pic>
      <p:pic>
        <p:nvPicPr>
          <p:cNvPr id="5" name="Picture 4" descr="tenn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8006" y="999861"/>
            <a:ext cx="4018795" cy="377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7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83104"/>
            <a:ext cx="8229600" cy="847455"/>
          </a:xfrm>
        </p:spPr>
        <p:txBody>
          <a:bodyPr/>
          <a:lstStyle/>
          <a:p>
            <a:r>
              <a:rPr lang="en-US" dirty="0" smtClean="0"/>
              <a:t>Tennessee River report card</a:t>
            </a:r>
            <a:endParaRPr lang="en-US" dirty="0"/>
          </a:p>
        </p:txBody>
      </p:sp>
      <p:pic>
        <p:nvPicPr>
          <p:cNvPr id="4" name="Picture 3" descr="ten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685" y="746502"/>
            <a:ext cx="6181860" cy="39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69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1583" y="999857"/>
            <a:ext cx="5664577" cy="36253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7225" y="162960"/>
            <a:ext cx="5838752" cy="646240"/>
          </a:xfrm>
          <a:prstGeom prst="rect">
            <a:avLst/>
          </a:prstGeom>
          <a:noFill/>
        </p:spPr>
        <p:txBody>
          <a:bodyPr wrap="none" lIns="91350" tIns="45675" rIns="91350" bIns="45675" rtlCol="0">
            <a:spAutoFit/>
          </a:bodyPr>
          <a:lstStyle/>
          <a:p>
            <a:r>
              <a:rPr lang="en-US" sz="3600" dirty="0"/>
              <a:t>Published Practitioner’s Guide</a:t>
            </a:r>
          </a:p>
        </p:txBody>
      </p:sp>
    </p:spTree>
    <p:extLst>
      <p:ext uri="{BB962C8B-B14F-4D97-AF65-F5344CB8AC3E}">
        <p14:creationId xmlns:p14="http://schemas.microsoft.com/office/powerpoint/2010/main" val="182394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4"/>
            <a:ext cx="8229600" cy="847455"/>
          </a:xfrm>
        </p:spPr>
        <p:txBody>
          <a:bodyPr/>
          <a:lstStyle/>
          <a:p>
            <a:r>
              <a:rPr lang="en-US" dirty="0" smtClean="0"/>
              <a:t>Surveyed report card practitioners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9399" y="944425"/>
            <a:ext cx="4426329" cy="34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19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"/>
            <a:ext cx="8229600" cy="847455"/>
          </a:xfrm>
        </p:spPr>
        <p:txBody>
          <a:bodyPr/>
          <a:lstStyle/>
          <a:p>
            <a:r>
              <a:rPr lang="en-US" dirty="0" err="1" smtClean="0"/>
              <a:t>Tuul</a:t>
            </a:r>
            <a:r>
              <a:rPr lang="en-US" dirty="0" smtClean="0"/>
              <a:t> River, Mongolia report card</a:t>
            </a:r>
            <a:endParaRPr lang="en-US" dirty="0"/>
          </a:p>
        </p:txBody>
      </p:sp>
      <p:pic>
        <p:nvPicPr>
          <p:cNvPr id="4" name="Picture 3" descr="tuul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0605" y="1117600"/>
            <a:ext cx="4753193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5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he Tuul River in northcentral Mongolia is a tributary to the Selenga River which flows into Russia, through Lake Baikal and into the Yenesei River and the Arctic Ocean."/>
          <p:cNvSpPr txBox="1">
            <a:spLocks noGrp="1"/>
          </p:cNvSpPr>
          <p:nvPr>
            <p:ph type="title"/>
          </p:nvPr>
        </p:nvSpPr>
        <p:spPr>
          <a:xfrm>
            <a:off x="270705" y="36870"/>
            <a:ext cx="8494997" cy="1138536"/>
          </a:xfrm>
          <a:prstGeom prst="rect">
            <a:avLst/>
          </a:prstGeom>
        </p:spPr>
        <p:txBody>
          <a:bodyPr/>
          <a:lstStyle/>
          <a:p>
            <a:pPr lvl="1" algn="ctr" defTabSz="286699"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800" dirty="0"/>
              <a:t>The Tuul River </a:t>
            </a:r>
            <a:r>
              <a:rPr sz="2800" dirty="0" smtClean="0"/>
              <a:t>i</a:t>
            </a:r>
            <a:r>
              <a:rPr lang="en-US" sz="2800" dirty="0" smtClean="0"/>
              <a:t>s in </a:t>
            </a:r>
            <a:r>
              <a:rPr sz="2800" dirty="0" smtClean="0"/>
              <a:t> </a:t>
            </a:r>
            <a:r>
              <a:rPr sz="2800" dirty="0"/>
              <a:t>northcentral </a:t>
            </a:r>
            <a:r>
              <a:rPr sz="2800" dirty="0" smtClean="0"/>
              <a:t>Mongolia</a:t>
            </a:r>
            <a:endParaRPr sz="2800" dirty="0"/>
          </a:p>
        </p:txBody>
      </p:sp>
      <p:pic>
        <p:nvPicPr>
          <p:cNvPr id="132" name="D9CCAF08-E8E9-4FD7-A0AE-C0FEF3951CD3-L0-001.png" descr="D9CCAF08-E8E9-4FD7-A0AE-C0FEF3951CD3-L0-0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8393" y="1178212"/>
            <a:ext cx="2750419" cy="2014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6D0DEE47-FCC7-4059-9A52-2F3EE22E5761-L0-001.png" descr="6D0DEE47-FCC7-4059-9A52-2F3EE22E5761-L0-00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78966" y="2021870"/>
            <a:ext cx="3168983" cy="2349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35166AD8-CF0F-4805-BB01-692887888FBA-L0-001.png" descr="35166AD8-CF0F-4805-BB01-692887888FBA-L0-00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97514" y="3608198"/>
            <a:ext cx="2889276" cy="14058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54293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he Tuul River watershed is a forested and heavily grazed grassland steppe, with increasing livestock populations tended by traditional nomadic herders."/>
          <p:cNvSpPr txBox="1">
            <a:spLocks noGrp="1"/>
          </p:cNvSpPr>
          <p:nvPr>
            <p:ph type="title"/>
          </p:nvPr>
        </p:nvSpPr>
        <p:spPr>
          <a:xfrm>
            <a:off x="809945" y="101502"/>
            <a:ext cx="7804548" cy="9601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20623">
              <a:defRPr sz="377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 dirty="0"/>
              <a:t>The Tuul River watershed </a:t>
            </a:r>
            <a:r>
              <a:rPr lang="en-US" sz="2400" dirty="0" smtClean="0"/>
              <a:t>has </a:t>
            </a:r>
            <a:r>
              <a:rPr sz="2400" dirty="0" smtClean="0"/>
              <a:t>increasing </a:t>
            </a:r>
            <a:r>
              <a:rPr sz="2400" dirty="0"/>
              <a:t>livestock populations tended by traditional nomadic herders.</a:t>
            </a:r>
          </a:p>
        </p:txBody>
      </p:sp>
      <p:pic>
        <p:nvPicPr>
          <p:cNvPr id="144" name="FBA58989-240A-4ACF-A1B1-3E4CD239AC3A-L0-001.png" descr="FBA58989-240A-4ACF-A1B1-3E4CD239AC3A-L0-0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2303" y="1209866"/>
            <a:ext cx="5256494" cy="1847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5DC1024E-623E-47D2-A5C1-55827430946B-L0-001.jpeg" descr="5DC1024E-623E-47D2-A5C1-55827430946B-L0-001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751" y="3173030"/>
            <a:ext cx="6178409" cy="1638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65789E67-7356-4C63-BD38-5118E2B16742-L0-001.jpeg" descr="65789E67-7356-4C63-BD38-5118E2B16742-L0-001.jpe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58497" y="1391948"/>
            <a:ext cx="3338583" cy="1499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1051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he Tuul River and the people residing in the watershed are particularly vulnerable to climate change."/>
          <p:cNvSpPr txBox="1">
            <a:spLocks noGrp="1"/>
          </p:cNvSpPr>
          <p:nvPr>
            <p:ph type="title"/>
          </p:nvPr>
        </p:nvSpPr>
        <p:spPr>
          <a:xfrm>
            <a:off x="669727" y="43020"/>
            <a:ext cx="7804547" cy="1138536"/>
          </a:xfrm>
          <a:prstGeom prst="rect">
            <a:avLst/>
          </a:prstGeom>
        </p:spPr>
        <p:txBody>
          <a:bodyPr>
            <a:noAutofit/>
          </a:bodyPr>
          <a:lstStyle>
            <a:lvl1pPr algn="l" defTabSz="356615">
              <a:defRPr sz="4524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 dirty="0"/>
              <a:t>The Tuul River and the people residing in the watershed are particularly vulnerable to climate change. </a:t>
            </a:r>
          </a:p>
        </p:txBody>
      </p:sp>
      <p:pic>
        <p:nvPicPr>
          <p:cNvPr id="155" name="E58293F8-52BE-4C3D-ACF3-AD741B6E5C30-L0-001.png" descr="E58293F8-52BE-4C3D-ACF3-AD741B6E5C30-L0-0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9001" y="1234731"/>
            <a:ext cx="3772538" cy="3838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161F6F53-848D-498C-BFB2-05DA94F83142-L0-001.png" descr="161F6F53-848D-498C-BFB2-05DA94F83142-L0-00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24236" y="2758917"/>
            <a:ext cx="4409873" cy="2309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A4E751E4-8710-46E5-94D1-3EB19F586A3A-L0-001.png" descr="A4E751E4-8710-46E5-94D1-3EB19F586A3A-L0-00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34175" y="985214"/>
            <a:ext cx="3151131" cy="17354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63308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2EDD38E-716A-4C4D-9D8F-696FEE3447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50" y="1008373"/>
            <a:ext cx="7067550" cy="38481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724672" y="130214"/>
            <a:ext cx="7703069" cy="707795"/>
          </a:xfrm>
          <a:prstGeom prst="rect">
            <a:avLst/>
          </a:prstGeom>
          <a:noFill/>
        </p:spPr>
        <p:txBody>
          <a:bodyPr wrap="none" lIns="91350" tIns="45675" rIns="91350" bIns="45675" rtlCol="0">
            <a:spAutoFit/>
          </a:bodyPr>
          <a:lstStyle/>
          <a:p>
            <a:r>
              <a:rPr lang="en-US" sz="4000" dirty="0"/>
              <a:t>Capacity for data analysis increasing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5863453" y="2556069"/>
            <a:ext cx="1849965" cy="548849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/>
          <p:cNvSpPr/>
          <p:nvPr/>
        </p:nvSpPr>
        <p:spPr>
          <a:xfrm>
            <a:off x="6271068" y="3183327"/>
            <a:ext cx="2383006" cy="784070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endParaRPr lang="en-US"/>
          </a:p>
        </p:txBody>
      </p:sp>
      <p:pic>
        <p:nvPicPr>
          <p:cNvPr id="7" name="Picture 22" descr="S:\IAN newsletter 0402\New version\inside left page\Figure 12b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93"/>
          <a:stretch/>
        </p:blipFill>
        <p:spPr bwMode="auto">
          <a:xfrm>
            <a:off x="376667" y="1008378"/>
            <a:ext cx="1618895" cy="18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model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2745" y="1008373"/>
            <a:ext cx="2195064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25396"/>
            <a:ext cx="8229600" cy="847455"/>
          </a:xfrm>
        </p:spPr>
        <p:txBody>
          <a:bodyPr/>
          <a:lstStyle/>
          <a:p>
            <a:r>
              <a:rPr lang="en-US" dirty="0" err="1" smtClean="0"/>
              <a:t>Tuul</a:t>
            </a:r>
            <a:r>
              <a:rPr lang="en-US" dirty="0" smtClean="0"/>
              <a:t> River indicators</a:t>
            </a:r>
            <a:endParaRPr lang="en-US" dirty="0"/>
          </a:p>
        </p:txBody>
      </p:sp>
      <p:pic>
        <p:nvPicPr>
          <p:cNvPr id="4" name="Picture 3" descr="tuul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702" y="822056"/>
            <a:ext cx="4797267" cy="39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38095"/>
            <a:ext cx="8229600" cy="847455"/>
          </a:xfrm>
        </p:spPr>
        <p:txBody>
          <a:bodyPr/>
          <a:lstStyle/>
          <a:p>
            <a:r>
              <a:rPr lang="en-US" dirty="0" err="1" smtClean="0"/>
              <a:t>Tuul</a:t>
            </a:r>
            <a:r>
              <a:rPr lang="en-US" dirty="0" smtClean="0"/>
              <a:t> River report card</a:t>
            </a:r>
            <a:endParaRPr lang="en-US" dirty="0"/>
          </a:p>
        </p:txBody>
      </p:sp>
      <p:pic>
        <p:nvPicPr>
          <p:cNvPr id="4" name="Picture 3" descr="tuu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200" y="711684"/>
            <a:ext cx="4597400" cy="40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5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25396"/>
            <a:ext cx="8229600" cy="847455"/>
          </a:xfrm>
        </p:spPr>
        <p:txBody>
          <a:bodyPr/>
          <a:lstStyle/>
          <a:p>
            <a:r>
              <a:rPr lang="en-US" dirty="0" err="1" smtClean="0"/>
              <a:t>Tuul</a:t>
            </a:r>
            <a:r>
              <a:rPr lang="en-US" dirty="0" smtClean="0"/>
              <a:t> River report card</a:t>
            </a:r>
            <a:endParaRPr lang="en-US" dirty="0"/>
          </a:p>
        </p:txBody>
      </p:sp>
      <p:pic>
        <p:nvPicPr>
          <p:cNvPr id="4" name="Picture 3" descr="tuu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822056"/>
            <a:ext cx="6546326" cy="41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7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="" xmlns:a16="http://schemas.microsoft.com/office/drawing/2014/main" id="{2F38A054-4200-F440-858A-3F94F71F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70" y="-79257"/>
            <a:ext cx="8686800" cy="1323056"/>
          </a:xfr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  <a:ea typeface="Helvetica Neue Condensed" charset="0"/>
                <a:cs typeface="Helvetica Neue Condensed" charset="0"/>
              </a:rPr>
              <a:t>Report cards</a:t>
            </a:r>
            <a:b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  <a:ea typeface="Helvetica Neue Condensed" charset="0"/>
                <a:cs typeface="Helvetica Neue Condensed" charset="0"/>
              </a:rPr>
            </a:br>
            <a:r>
              <a:rPr lang="en-US" sz="2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  <a:ea typeface="Helvetica Neue Condensed" charset="0"/>
                <a:cs typeface="Helvetica Neue Condensed" charset="0"/>
              </a:rPr>
              <a:t>Bring key stakeholders together</a:t>
            </a:r>
          </a:p>
        </p:txBody>
      </p:sp>
      <p:pic>
        <p:nvPicPr>
          <p:cNvPr id="11" name="623FFB8C-2B35-4AA8-8161-50A51B8D23AE-L0-001.jpeg" descr="623FFB8C-2B35-4AA8-8161-50A51B8D23AE-L0-001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0254" y="1369407"/>
            <a:ext cx="8052897" cy="28018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056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90333" y="210205"/>
            <a:ext cx="9534335" cy="857250"/>
          </a:xfrm>
        </p:spPr>
        <p:txBody>
          <a:bodyPr>
            <a:noAutofit/>
          </a:bodyPr>
          <a:lstStyle/>
          <a:p>
            <a:r>
              <a:rPr lang="en-US" sz="3200" dirty="0"/>
              <a:t>Report cards merge multiple knowledge streams and different value systems to co-create new knowledge.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 descr="strea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742" y="1142167"/>
            <a:ext cx="4745064" cy="346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6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55959"/>
            <a:ext cx="8229600" cy="847455"/>
          </a:xfrm>
        </p:spPr>
        <p:txBody>
          <a:bodyPr/>
          <a:lstStyle/>
          <a:p>
            <a:r>
              <a:rPr lang="en-US" sz="4400" dirty="0"/>
              <a:t>How to make an ecosystem health report card course</a:t>
            </a:r>
            <a:r>
              <a:rPr lang="en-US" sz="3600" dirty="0"/>
              <a:t> 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6" name="Picture 5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2068342"/>
            <a:ext cx="3894667" cy="1954995"/>
          </a:xfrm>
          <a:prstGeom prst="rect">
            <a:avLst/>
          </a:prstGeom>
        </p:spPr>
      </p:pic>
      <p:pic>
        <p:nvPicPr>
          <p:cNvPr id="2" name="Picture 1" descr="cla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435" y="1774605"/>
            <a:ext cx="4387471" cy="26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18526"/>
            <a:ext cx="8229600" cy="847455"/>
          </a:xfrm>
        </p:spPr>
        <p:txBody>
          <a:bodyPr/>
          <a:lstStyle/>
          <a:p>
            <a:r>
              <a:rPr lang="en-US" dirty="0" smtClean="0"/>
              <a:t>Global network of practitioners established</a:t>
            </a:r>
            <a:endParaRPr lang="en-US" dirty="0"/>
          </a:p>
        </p:txBody>
      </p:sp>
      <p:pic>
        <p:nvPicPr>
          <p:cNvPr id="4" name="Picture 3" descr="course map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6868" y="796665"/>
            <a:ext cx="7162800" cy="37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2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42" y="1781502"/>
            <a:ext cx="8901162" cy="1795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6C37E6-7909-6E49-A488-4F5040BA12EC}"/>
              </a:ext>
            </a:extLst>
          </p:cNvPr>
          <p:cNvSpPr txBox="1"/>
          <p:nvPr/>
        </p:nvSpPr>
        <p:spPr>
          <a:xfrm>
            <a:off x="642934" y="283705"/>
            <a:ext cx="8052032" cy="523129"/>
          </a:xfrm>
          <a:prstGeom prst="rect">
            <a:avLst/>
          </a:prstGeom>
          <a:noFill/>
        </p:spPr>
        <p:txBody>
          <a:bodyPr wrap="square" lIns="91350" tIns="45675" rIns="91350" bIns="45675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  <a:ea typeface="Helvetica Neue Condensed" charset="0"/>
                <a:cs typeface="Helvetica Neue Condensed" charset="0"/>
              </a:rPr>
              <a:t>The report card process is really 3 distinct phases</a:t>
            </a:r>
          </a:p>
        </p:txBody>
      </p:sp>
    </p:spTree>
    <p:extLst>
      <p:ext uri="{BB962C8B-B14F-4D97-AF65-F5344CB8AC3E}">
        <p14:creationId xmlns:p14="http://schemas.microsoft.com/office/powerpoint/2010/main" val="111623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Report card process (1)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66" y="344829"/>
            <a:ext cx="2160462" cy="1992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53"/>
            <a:ext cx="8229600" cy="847455"/>
          </a:xfrm>
        </p:spPr>
        <p:txBody>
          <a:bodyPr/>
          <a:lstStyle/>
          <a:p>
            <a:r>
              <a:rPr lang="en-US" dirty="0" smtClean="0"/>
              <a:t>Raise the grade</a:t>
            </a:r>
            <a:endParaRPr lang="en-US" dirty="0"/>
          </a:p>
        </p:txBody>
      </p:sp>
      <p:pic>
        <p:nvPicPr>
          <p:cNvPr id="5" name="Picture 4" descr="FullSizeRender (3)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996" y="1733182"/>
            <a:ext cx="3765977" cy="26746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50816" y="2387086"/>
            <a:ext cx="352951" cy="369223"/>
          </a:xfrm>
          <a:prstGeom prst="rect">
            <a:avLst/>
          </a:prstGeom>
        </p:spPr>
        <p:txBody>
          <a:bodyPr wrap="none" lIns="91332" tIns="45666" rIns="91332" bIns="45666">
            <a:spAutoFit/>
          </a:bodyPr>
          <a:lstStyle/>
          <a:p>
            <a:r>
              <a:rPr lang="sk-SK" dirty="0">
                <a:solidFill>
                  <a:srgbClr val="000000"/>
                </a:solidFill>
                <a:latin typeface="-webkit-standard" charset="0"/>
              </a:rPr>
              <a:t> </a:t>
            </a:r>
            <a:r>
              <a:rPr lang="sk-SK" dirty="0"/>
              <a:t>  </a:t>
            </a:r>
            <a:endParaRPr lang="en-US" dirty="0"/>
          </a:p>
        </p:txBody>
      </p:sp>
      <p:pic>
        <p:nvPicPr>
          <p:cNvPr id="20" name="Picture 19" descr="conf photo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66" y="2226062"/>
            <a:ext cx="4578658" cy="21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7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E32034-DA11-CB4C-B768-BCDD73B1DE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25" y="738522"/>
            <a:ext cx="7334771" cy="408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CEC447-7345-6A49-A2F2-5F0A5799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36" y="114671"/>
            <a:ext cx="8229600" cy="847455"/>
          </a:xfrm>
        </p:spPr>
        <p:txBody>
          <a:bodyPr/>
          <a:lstStyle/>
          <a:p>
            <a:r>
              <a:rPr lang="en-US" dirty="0" smtClean="0"/>
              <a:t>RAMS: Resource assessment for management strategies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7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FB3336E-C5CD-B742-9DA2-CE1444BD9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26" y="1008363"/>
            <a:ext cx="7067550" cy="3848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356" y="220905"/>
            <a:ext cx="9221438" cy="646240"/>
          </a:xfrm>
          <a:prstGeom prst="rect">
            <a:avLst/>
          </a:prstGeom>
          <a:noFill/>
        </p:spPr>
        <p:txBody>
          <a:bodyPr wrap="none" lIns="91350" tIns="45675" rIns="91350" bIns="45675" rtlCol="0">
            <a:spAutoFit/>
          </a:bodyPr>
          <a:lstStyle/>
          <a:p>
            <a:r>
              <a:rPr lang="en-US" sz="3600" dirty="0"/>
              <a:t>Synthesis and visualization techniques emerging</a:t>
            </a:r>
          </a:p>
        </p:txBody>
      </p:sp>
      <p:sp>
        <p:nvSpPr>
          <p:cNvPr id="4" name="Snip Diagonal Corner Rectangle 3"/>
          <p:cNvSpPr/>
          <p:nvPr/>
        </p:nvSpPr>
        <p:spPr>
          <a:xfrm>
            <a:off x="5863453" y="2556069"/>
            <a:ext cx="1849965" cy="548849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/>
          <p:cNvSpPr/>
          <p:nvPr/>
        </p:nvSpPr>
        <p:spPr>
          <a:xfrm>
            <a:off x="6271068" y="3183327"/>
            <a:ext cx="2383006" cy="784070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/>
          <p:cNvSpPr/>
          <p:nvPr/>
        </p:nvSpPr>
        <p:spPr>
          <a:xfrm>
            <a:off x="5361764" y="1881773"/>
            <a:ext cx="2053774" cy="501805"/>
          </a:xfrm>
          <a:prstGeom prst="snip2Diag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endParaRPr lang="en-US"/>
          </a:p>
        </p:txBody>
      </p:sp>
      <p:pic>
        <p:nvPicPr>
          <p:cNvPr id="7" name="Picture 6" descr="sesync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496" y="1073871"/>
            <a:ext cx="1579679" cy="1615794"/>
          </a:xfrm>
          <a:prstGeom prst="rect">
            <a:avLst/>
          </a:prstGeom>
        </p:spPr>
      </p:pic>
      <p:pic>
        <p:nvPicPr>
          <p:cNvPr id="8" name="Picture 7" descr="sci vis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964" y="1381770"/>
            <a:ext cx="2321149" cy="149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5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4100" y="1328028"/>
            <a:ext cx="3906570" cy="23522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Report cards should be: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 sz="2400" dirty="0"/>
              <a:t>Transparent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 sz="2400" dirty="0"/>
              <a:t>Holistic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 sz="2400" dirty="0"/>
              <a:t>Stakeholder driven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 sz="2400" dirty="0" err="1"/>
              <a:t>Transdisciplinary</a:t>
            </a:r>
            <a:endParaRPr lang="en-US" sz="2400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Courier New" charset="0"/>
              <a:buChar char="o"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48138" y="72521"/>
            <a:ext cx="9035358" cy="857250"/>
          </a:xfrm>
        </p:spPr>
        <p:txBody>
          <a:bodyPr/>
          <a:lstStyle/>
          <a:p>
            <a:r>
              <a:rPr lang="en-US" sz="3600" dirty="0"/>
              <a:t>Building environmental intelligence with report cards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744" y="1551560"/>
            <a:ext cx="6038264" cy="2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9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C1F90A9-FBCB-CC48-92C2-538AF9EDC8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26" y="891858"/>
            <a:ext cx="7067550" cy="3924300"/>
          </a:xfrm>
          <a:prstGeom prst="rect">
            <a:avLst/>
          </a:prstGeom>
        </p:spPr>
      </p:pic>
      <p:sp>
        <p:nvSpPr>
          <p:cNvPr id="3" name="Snip Diagonal Corner Rectangle 2"/>
          <p:cNvSpPr/>
          <p:nvPr/>
        </p:nvSpPr>
        <p:spPr>
          <a:xfrm>
            <a:off x="5863453" y="2556069"/>
            <a:ext cx="1849965" cy="548849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endParaRPr lang="en-US"/>
          </a:p>
        </p:txBody>
      </p:sp>
      <p:sp>
        <p:nvSpPr>
          <p:cNvPr id="4" name="Snip Diagonal Corner Rectangle 3"/>
          <p:cNvSpPr/>
          <p:nvPr/>
        </p:nvSpPr>
        <p:spPr>
          <a:xfrm>
            <a:off x="6271068" y="3183327"/>
            <a:ext cx="2383006" cy="784070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/>
          <p:cNvSpPr/>
          <p:nvPr/>
        </p:nvSpPr>
        <p:spPr>
          <a:xfrm>
            <a:off x="5361764" y="1881773"/>
            <a:ext cx="2053774" cy="501805"/>
          </a:xfrm>
          <a:prstGeom prst="snip2Diag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endParaRPr lang="en-US"/>
          </a:p>
        </p:txBody>
      </p:sp>
      <p:sp>
        <p:nvSpPr>
          <p:cNvPr id="2" name="Snip Diagonal Corner Rectangle 1"/>
          <p:cNvSpPr/>
          <p:nvPr/>
        </p:nvSpPr>
        <p:spPr>
          <a:xfrm>
            <a:off x="4891435" y="1066340"/>
            <a:ext cx="2414361" cy="517487"/>
          </a:xfrm>
          <a:prstGeom prst="snip2Diag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8468" y="201390"/>
            <a:ext cx="8855353" cy="523129"/>
          </a:xfrm>
          <a:prstGeom prst="rect">
            <a:avLst/>
          </a:prstGeom>
          <a:noFill/>
        </p:spPr>
        <p:txBody>
          <a:bodyPr wrap="none" lIns="91350" tIns="45675" rIns="91350" bIns="45675" rtlCol="0">
            <a:spAutoFit/>
          </a:bodyPr>
          <a:lstStyle/>
          <a:p>
            <a:r>
              <a:rPr lang="en-US" sz="2800" dirty="0"/>
              <a:t>Communicating good science effectively in a timely manner</a:t>
            </a:r>
          </a:p>
        </p:txBody>
      </p:sp>
      <p:pic>
        <p:nvPicPr>
          <p:cNvPr id="9" name="Picture 8" descr="post c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66" y="1083763"/>
            <a:ext cx="1776701" cy="1596019"/>
          </a:xfrm>
          <a:prstGeom prst="rect">
            <a:avLst/>
          </a:prstGeom>
        </p:spPr>
      </p:pic>
      <p:pic>
        <p:nvPicPr>
          <p:cNvPr id="10" name="Picture 9" descr="conversatio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206" y="1083758"/>
            <a:ext cx="2738324" cy="17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4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07DCD09-19D7-D04A-8CA7-5CF9CFC59A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26" y="938901"/>
            <a:ext cx="7067550" cy="3924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8229" y="194319"/>
            <a:ext cx="6861492" cy="646240"/>
          </a:xfrm>
          <a:prstGeom prst="rect">
            <a:avLst/>
          </a:prstGeom>
          <a:noFill/>
        </p:spPr>
        <p:txBody>
          <a:bodyPr wrap="none" lIns="91350" tIns="45675" rIns="91350" bIns="45675" rtlCol="0">
            <a:spAutoFit/>
          </a:bodyPr>
          <a:lstStyle/>
          <a:p>
            <a:r>
              <a:rPr lang="en-US" sz="3600" dirty="0"/>
              <a:t>Environmental intelligence pyramid </a:t>
            </a:r>
          </a:p>
        </p:txBody>
      </p:sp>
    </p:spTree>
    <p:extLst>
      <p:ext uri="{BB962C8B-B14F-4D97-AF65-F5344CB8AC3E}">
        <p14:creationId xmlns:p14="http://schemas.microsoft.com/office/powerpoint/2010/main" val="238152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01" y="1107231"/>
            <a:ext cx="7854511" cy="368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6452" y="304092"/>
            <a:ext cx="8997368" cy="646240"/>
          </a:xfrm>
          <a:prstGeom prst="rect">
            <a:avLst/>
          </a:prstGeom>
          <a:noFill/>
        </p:spPr>
        <p:txBody>
          <a:bodyPr wrap="none" lIns="91350" tIns="45675" rIns="91350" bIns="45675" rtlCol="0">
            <a:spAutoFit/>
          </a:bodyPr>
          <a:lstStyle/>
          <a:p>
            <a:r>
              <a:rPr lang="en-US" sz="3600" dirty="0"/>
              <a:t>Report cards create environmental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93520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2 IAN 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15716</TotalTime>
  <Words>762</Words>
  <Application>Microsoft Macintosh PowerPoint</Application>
  <PresentationFormat>On-screen Show (16:9)</PresentationFormat>
  <Paragraphs>155</Paragraphs>
  <Slides>60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2012 IAN PPT template</vt:lpstr>
      <vt:lpstr>Using report cards to enhance environmental intelligence  </vt:lpstr>
      <vt:lpstr>What is environmental intelligence?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report card journey</vt:lpstr>
      <vt:lpstr>Moreton Bay – initially qualitative</vt:lpstr>
      <vt:lpstr>Generated significant local media attention</vt:lpstr>
      <vt:lpstr>Developed a rigorous report card framework</vt:lpstr>
      <vt:lpstr>Report card expanded geographically</vt:lpstr>
      <vt:lpstr>Moreton Bay Council Mayor Allan Sutherland</vt:lpstr>
      <vt:lpstr>PowerPoint Presentation</vt:lpstr>
      <vt:lpstr>Brisbane Lord Mayor Jim Soorley</vt:lpstr>
      <vt:lpstr>Chesapeake Bay: Data rich but synthesis poor</vt:lpstr>
      <vt:lpstr>Chesapeake Bay Program indicators </vt:lpstr>
      <vt:lpstr>Initial Chesapeake Bay report card produced in 2006</vt:lpstr>
      <vt:lpstr>Report card website created www.ecoreportcard.org</vt:lpstr>
      <vt:lpstr>Chesapeake Bay report card generates media attention</vt:lpstr>
      <vt:lpstr>Chesapeake watershed health;  stream benthic macroinvertebrates</vt:lpstr>
      <vt:lpstr>Citizen scientists conducting regional environmental monitoring</vt:lpstr>
      <vt:lpstr>Maryland Governor Martin O’Malley</vt:lpstr>
      <vt:lpstr>Mississippi River basin is large with multiple goals </vt:lpstr>
      <vt:lpstr>Multiple regional workshops</vt:lpstr>
      <vt:lpstr>Draft report card scores</vt:lpstr>
      <vt:lpstr>Feedback solicited at Mississippi River Summit</vt:lpstr>
      <vt:lpstr>Final report card</vt:lpstr>
      <vt:lpstr>We have used the report card approach with National Park Service</vt:lpstr>
      <vt:lpstr>Conceptual diagrams used to establish indicators</vt:lpstr>
      <vt:lpstr>Conceptual diagrams use symbols to depict unequivocal messages</vt:lpstr>
      <vt:lpstr>Symbols are language independent and universal</vt:lpstr>
      <vt:lpstr>IAN is creating a global symbol language</vt:lpstr>
      <vt:lpstr>PowerPoint Presentation</vt:lpstr>
      <vt:lpstr>Re-imagining the report card process</vt:lpstr>
      <vt:lpstr>Stakeholder driven process</vt:lpstr>
      <vt:lpstr>Incorporating cultural resources in report cards</vt:lpstr>
      <vt:lpstr>Ten regional report cards also produced</vt:lpstr>
      <vt:lpstr>10 sub-basins</vt:lpstr>
      <vt:lpstr>Pressure – State – Response approach</vt:lpstr>
      <vt:lpstr>Tennessee River report card</vt:lpstr>
      <vt:lpstr>PowerPoint Presentation</vt:lpstr>
      <vt:lpstr>Surveyed report card practitioners</vt:lpstr>
      <vt:lpstr>Tuul River, Mongolia report card</vt:lpstr>
      <vt:lpstr>The Tuul River is in  northcentral Mongolia</vt:lpstr>
      <vt:lpstr>The Tuul River watershed has increasing livestock populations tended by traditional nomadic herders.</vt:lpstr>
      <vt:lpstr>The Tuul River and the people residing in the watershed are particularly vulnerable to climate change. </vt:lpstr>
      <vt:lpstr>Tuul River indicators</vt:lpstr>
      <vt:lpstr>Tuul River report card</vt:lpstr>
      <vt:lpstr>Tuul River report card</vt:lpstr>
      <vt:lpstr>Report cards Bring key stakeholders together</vt:lpstr>
      <vt:lpstr>Report cards merge multiple knowledge streams and different value systems to co-create new knowledge. </vt:lpstr>
      <vt:lpstr>How to make an ecosystem health report card course  </vt:lpstr>
      <vt:lpstr>Global network of practitioners established</vt:lpstr>
      <vt:lpstr>PowerPoint Presentation</vt:lpstr>
      <vt:lpstr>Raise the grade</vt:lpstr>
      <vt:lpstr>RAMS: Resource assessment for management strategies </vt:lpstr>
      <vt:lpstr>Building environmental intelligence with report cards</vt:lpstr>
    </vt:vector>
  </TitlesOfParts>
  <Company>UMCES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Vargas</dc:creator>
  <cp:lastModifiedBy>William C Dennison</cp:lastModifiedBy>
  <cp:revision>93</cp:revision>
  <dcterms:created xsi:type="dcterms:W3CDTF">2017-01-06T19:43:49Z</dcterms:created>
  <dcterms:modified xsi:type="dcterms:W3CDTF">2019-07-23T17:19:00Z</dcterms:modified>
</cp:coreProperties>
</file>